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58" r:id="rId3"/>
    <p:sldId id="405" r:id="rId4"/>
    <p:sldId id="335" r:id="rId5"/>
    <p:sldId id="261" r:id="rId6"/>
    <p:sldId id="930" r:id="rId7"/>
    <p:sldId id="263" r:id="rId8"/>
    <p:sldId id="264" r:id="rId9"/>
    <p:sldId id="416" r:id="rId10"/>
    <p:sldId id="417" r:id="rId11"/>
    <p:sldId id="418" r:id="rId12"/>
    <p:sldId id="419" r:id="rId13"/>
    <p:sldId id="266" r:id="rId14"/>
    <p:sldId id="267" r:id="rId15"/>
    <p:sldId id="931" r:id="rId16"/>
    <p:sldId id="932" r:id="rId17"/>
    <p:sldId id="933" r:id="rId18"/>
    <p:sldId id="269" r:id="rId19"/>
    <p:sldId id="923" r:id="rId20"/>
    <p:sldId id="924" r:id="rId21"/>
    <p:sldId id="927" r:id="rId22"/>
    <p:sldId id="926" r:id="rId23"/>
    <p:sldId id="928" r:id="rId24"/>
    <p:sldId id="929" r:id="rId25"/>
    <p:sldId id="272" r:id="rId26"/>
    <p:sldId id="273" r:id="rId27"/>
    <p:sldId id="284" r:id="rId28"/>
    <p:sldId id="380" r:id="rId29"/>
    <p:sldId id="285" r:id="rId30"/>
    <p:sldId id="344" r:id="rId31"/>
    <p:sldId id="345" r:id="rId32"/>
    <p:sldId id="943" r:id="rId33"/>
    <p:sldId id="944" r:id="rId34"/>
    <p:sldId id="429" r:id="rId35"/>
    <p:sldId id="938" r:id="rId36"/>
    <p:sldId id="939" r:id="rId37"/>
    <p:sldId id="945" r:id="rId38"/>
    <p:sldId id="940" r:id="rId39"/>
    <p:sldId id="942" r:id="rId40"/>
    <p:sldId id="289" r:id="rId41"/>
    <p:sldId id="946" r:id="rId42"/>
    <p:sldId id="947" r:id="rId43"/>
    <p:sldId id="948" r:id="rId44"/>
    <p:sldId id="949" r:id="rId45"/>
    <p:sldId id="950" r:id="rId46"/>
    <p:sldId id="430" r:id="rId47"/>
    <p:sldId id="962" r:id="rId48"/>
    <p:sldId id="277" r:id="rId49"/>
    <p:sldId id="951" r:id="rId50"/>
    <p:sldId id="952" r:id="rId51"/>
    <p:sldId id="953" r:id="rId52"/>
    <p:sldId id="279" r:id="rId53"/>
    <p:sldId id="280" r:id="rId54"/>
    <p:sldId id="324" r:id="rId55"/>
    <p:sldId id="281" r:id="rId56"/>
    <p:sldId id="282" r:id="rId57"/>
    <p:sldId id="283" r:id="rId58"/>
    <p:sldId id="954" r:id="rId59"/>
    <p:sldId id="955" r:id="rId60"/>
    <p:sldId id="334" r:id="rId61"/>
    <p:sldId id="961" r:id="rId62"/>
    <p:sldId id="913" r:id="rId63"/>
    <p:sldId id="914" r:id="rId64"/>
    <p:sldId id="915" r:id="rId65"/>
    <p:sldId id="916" r:id="rId66"/>
    <p:sldId id="917" r:id="rId67"/>
    <p:sldId id="392" r:id="rId68"/>
    <p:sldId id="393" r:id="rId69"/>
    <p:sldId id="544" r:id="rId70"/>
    <p:sldId id="385" r:id="rId71"/>
    <p:sldId id="386" r:id="rId72"/>
    <p:sldId id="387" r:id="rId73"/>
    <p:sldId id="956" r:id="rId74"/>
    <p:sldId id="957" r:id="rId75"/>
    <p:sldId id="958" r:id="rId76"/>
    <p:sldId id="959" r:id="rId77"/>
    <p:sldId id="424" r:id="rId78"/>
    <p:sldId id="969" r:id="rId79"/>
    <p:sldId id="970" r:id="rId80"/>
    <p:sldId id="968" r:id="rId81"/>
    <p:sldId id="960" r:id="rId82"/>
    <p:sldId id="963" r:id="rId83"/>
    <p:sldId id="964" r:id="rId84"/>
    <p:sldId id="965" r:id="rId85"/>
    <p:sldId id="966" r:id="rId86"/>
    <p:sldId id="967" r:id="rId87"/>
    <p:sldId id="366" r:id="rId88"/>
    <p:sldId id="421" r:id="rId89"/>
    <p:sldId id="422" r:id="rId90"/>
    <p:sldId id="423" r:id="rId91"/>
    <p:sldId id="396" r:id="rId92"/>
    <p:sldId id="934" r:id="rId93"/>
    <p:sldId id="973" r:id="rId94"/>
    <p:sldId id="935" r:id="rId95"/>
    <p:sldId id="936" r:id="rId96"/>
    <p:sldId id="937" r:id="rId97"/>
    <p:sldId id="400" r:id="rId98"/>
    <p:sldId id="401" r:id="rId99"/>
    <p:sldId id="974" r:id="rId100"/>
    <p:sldId id="975" r:id="rId101"/>
    <p:sldId id="976" r:id="rId102"/>
    <p:sldId id="972" r:id="rId103"/>
    <p:sldId id="977" r:id="rId104"/>
    <p:sldId id="978" r:id="rId105"/>
    <p:sldId id="920" r:id="rId106"/>
    <p:sldId id="921" r:id="rId107"/>
    <p:sldId id="922" r:id="rId108"/>
    <p:sldId id="971" r:id="rId109"/>
    <p:sldId id="354" r:id="rId110"/>
    <p:sldId id="35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9" d="100"/>
          <a:sy n="79" d="100"/>
        </p:scale>
        <p:origin x="144" y="42"/>
      </p:cViewPr>
      <p:guideLst/>
    </p:cSldViewPr>
  </p:slideViewPr>
  <p:notesTextViewPr>
    <p:cViewPr>
      <p:scale>
        <a:sx n="1" d="1"/>
        <a:sy n="1" d="1"/>
      </p:scale>
      <p:origin x="0" y="0"/>
    </p:cViewPr>
  </p:notesTextViewPr>
  <p:sorterViewPr>
    <p:cViewPr>
      <p:scale>
        <a:sx n="80" d="100"/>
        <a:sy n="80" d="100"/>
      </p:scale>
      <p:origin x="0" y="-186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AA5CA-EAA0-4D4A-928E-C000B12B415D}" type="datetimeFigureOut">
              <a:rPr lang="en-US" smtClean="0"/>
              <a:t>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D90AB-4FB9-40BC-A4BF-DA52963C5F06}" type="slidenum">
              <a:rPr lang="en-US" smtClean="0"/>
              <a:t>‹#›</a:t>
            </a:fld>
            <a:endParaRPr lang="en-US"/>
          </a:p>
        </p:txBody>
      </p:sp>
    </p:spTree>
    <p:extLst>
      <p:ext uri="{BB962C8B-B14F-4D97-AF65-F5344CB8AC3E}">
        <p14:creationId xmlns:p14="http://schemas.microsoft.com/office/powerpoint/2010/main" val="409556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Slide Image Placeholder 1"/>
          <p:cNvSpPr>
            <a:spLocks noGrp="1" noRot="1" noChangeAspect="1" noTextEdit="1"/>
          </p:cNvSpPr>
          <p:nvPr>
            <p:ph type="sldImg"/>
          </p:nvPr>
        </p:nvSpPr>
        <p:spPr>
          <a:ln/>
        </p:spPr>
      </p:sp>
      <p:sp>
        <p:nvSpPr>
          <p:cNvPr id="413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
        <p:nvSpPr>
          <p:cNvPr id="413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Arial" panose="020B0604020202020204" pitchFamily="34" charset="0"/>
              </a:defRPr>
            </a:lvl1pPr>
            <a:lvl2pPr marL="742950" indent="-285750" defTabSz="930275">
              <a:defRPr>
                <a:solidFill>
                  <a:schemeClr val="tx1"/>
                </a:solidFill>
                <a:latin typeface="Arial" panose="020B0604020202020204" pitchFamily="34" charset="0"/>
              </a:defRPr>
            </a:lvl2pPr>
            <a:lvl3pPr marL="1143000" indent="-228600" defTabSz="930275">
              <a:defRPr>
                <a:solidFill>
                  <a:schemeClr val="tx1"/>
                </a:solidFill>
                <a:latin typeface="Arial" panose="020B0604020202020204" pitchFamily="34" charset="0"/>
              </a:defRPr>
            </a:lvl3pPr>
            <a:lvl4pPr marL="1600200" indent="-228600" defTabSz="930275">
              <a:defRPr>
                <a:solidFill>
                  <a:schemeClr val="tx1"/>
                </a:solidFill>
                <a:latin typeface="Arial" panose="020B0604020202020204" pitchFamily="34" charset="0"/>
              </a:defRPr>
            </a:lvl4pPr>
            <a:lvl5pPr marL="2057400" indent="-228600" defTabSz="930275">
              <a:defRPr>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a:solidFill>
                  <a:schemeClr val="tx1"/>
                </a:solidFill>
                <a:latin typeface="Arial" panose="020B0604020202020204" pitchFamily="34" charset="0"/>
              </a:defRPr>
            </a:lvl9pPr>
          </a:lstStyle>
          <a:p>
            <a:fld id="{9580FC79-E2F2-4D54-94EC-5D3F38C77281}"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Tree>
    <p:extLst>
      <p:ext uri="{BB962C8B-B14F-4D97-AF65-F5344CB8AC3E}">
        <p14:creationId xmlns:p14="http://schemas.microsoft.com/office/powerpoint/2010/main" val="2082047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EA604-4836-487E-8475-4DD8BF682D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A048BF-65F4-4945-B394-A7D222B360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7BAE1-723C-4FE5-9FA0-89A5A49170B0}"/>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BE01ED72-1A14-4EA1-899A-5AE2281DC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1BEF0-2420-421B-ABCB-25FA2F2DC5F5}"/>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1708365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76FC-A3EA-4584-A256-A17B1254E9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B8A61-6B09-4A44-8658-0EE380BA77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991374-0158-418E-B097-94F0251B8790}"/>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842F6D67-5876-42E0-A14B-6C96EDC0E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3B4C5-16DA-4AD6-98E1-FB3DEC1D9779}"/>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371586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CCBF92-8E11-420C-9A41-924EFE09DF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B2C648-1F46-414C-99A8-5EB5D551A2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92878A-7B99-414D-8004-A01DC6E8C5BF}"/>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D352FAF4-BD26-4FE4-A926-59AC76352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A25A6-1300-47B7-AA04-CD2F823309D3}"/>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250715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F25F9-4794-4401-8052-D1734FC731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F7D3C2-384B-4B84-8E51-2E5D2F2691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AC0D0-B811-4A48-B444-CC0066D7DEC8}"/>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19570D41-EEB3-415A-A44B-2CFC79944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733C5-FC4D-4871-85FE-528CA4FFE484}"/>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137948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97A7-6029-4C98-903D-5E4C8B2FD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48FCD9-A651-4113-B94C-660CA60E50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58FEDF-E1F2-4200-9622-D4DEDEDA3FEB}"/>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0FBD0047-0302-478B-99A2-BD17EACD5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E06A8-9842-4D7B-9F80-12A185B0C16F}"/>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46141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999E-3332-4A7F-A147-C1F4861591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D4F745-6B5B-4ED9-8BF0-7A62B135515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DA6894-9582-41CC-8C90-C2817BF11E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E6ED3-49A9-49BD-90AA-FC400EC17C08}"/>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6" name="Footer Placeholder 5">
            <a:extLst>
              <a:ext uri="{FF2B5EF4-FFF2-40B4-BE49-F238E27FC236}">
                <a16:creationId xmlns:a16="http://schemas.microsoft.com/office/drawing/2014/main" id="{54F4CBBF-860C-4B77-BE5D-7A1E45992E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74FE05-1685-4FEC-92E8-5E65F0E79723}"/>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2497260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3E50-AA65-4AB9-8D4C-5411846EDA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28C2A1-9648-4535-96FE-99E501E3F7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F5D422-6002-42FE-9F8D-45425D4C5CE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5975A1-5D86-4EDB-8675-D73205A44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52903E-2FF7-464A-812A-B7E7EA1ECB0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D521DC-557C-4B0E-ABCC-8C9658BCEB26}"/>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8" name="Footer Placeholder 7">
            <a:extLst>
              <a:ext uri="{FF2B5EF4-FFF2-40B4-BE49-F238E27FC236}">
                <a16:creationId xmlns:a16="http://schemas.microsoft.com/office/drawing/2014/main" id="{248E2D59-D7F4-49A2-9090-EA85E84EF8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10142E-EC71-4A44-A27E-6822EEEB7835}"/>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346140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CA8D-5D75-4D0D-8EF5-124B63A6A7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20D5BF-1D6E-4A13-B0E6-DCB574C2AE09}"/>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4" name="Footer Placeholder 3">
            <a:extLst>
              <a:ext uri="{FF2B5EF4-FFF2-40B4-BE49-F238E27FC236}">
                <a16:creationId xmlns:a16="http://schemas.microsoft.com/office/drawing/2014/main" id="{2217191E-2288-48D2-AF55-1DCD3E335B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0B864E-E1D8-4525-ABBB-B8B73C3EB0EA}"/>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113671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E96B11-0F75-4DA7-A0E5-4AB5125A391C}"/>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3" name="Footer Placeholder 2">
            <a:extLst>
              <a:ext uri="{FF2B5EF4-FFF2-40B4-BE49-F238E27FC236}">
                <a16:creationId xmlns:a16="http://schemas.microsoft.com/office/drawing/2014/main" id="{F33CE811-2DF5-45C7-8357-B56D9CB66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5B33EB-C4AC-4F84-80B0-58EA212AAA88}"/>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359171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56B53-8580-43A8-9778-0C5A8FB83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33451D-35E1-42AD-AA61-27FB895B35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EDCF39-5805-40D5-B85D-A9C24F704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D0359E-3939-4170-8D89-DDE2C8309980}"/>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6" name="Footer Placeholder 5">
            <a:extLst>
              <a:ext uri="{FF2B5EF4-FFF2-40B4-BE49-F238E27FC236}">
                <a16:creationId xmlns:a16="http://schemas.microsoft.com/office/drawing/2014/main" id="{93CD38CC-BF01-47BB-9B72-BD85E47C9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03BA27-C249-4AA6-8D2C-47323AE650DD}"/>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345712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1B1D-52DE-4D4C-AADD-3DC230EAC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870826-574C-43F2-8647-CB871754B6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CD2C80-1AE6-430C-837D-AB0A9669D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F99517-BFAA-4E11-AEF5-6E919738301E}"/>
              </a:ext>
            </a:extLst>
          </p:cNvPr>
          <p:cNvSpPr>
            <a:spLocks noGrp="1"/>
          </p:cNvSpPr>
          <p:nvPr>
            <p:ph type="dt" sz="half" idx="10"/>
          </p:nvPr>
        </p:nvSpPr>
        <p:spPr/>
        <p:txBody>
          <a:bodyPr/>
          <a:lstStyle/>
          <a:p>
            <a:fld id="{6DA89143-5C88-44D2-99DE-584808ABDDC8}" type="datetimeFigureOut">
              <a:rPr lang="en-US" smtClean="0"/>
              <a:t>11/3/2018</a:t>
            </a:fld>
            <a:endParaRPr lang="en-US"/>
          </a:p>
        </p:txBody>
      </p:sp>
      <p:sp>
        <p:nvSpPr>
          <p:cNvPr id="6" name="Footer Placeholder 5">
            <a:extLst>
              <a:ext uri="{FF2B5EF4-FFF2-40B4-BE49-F238E27FC236}">
                <a16:creationId xmlns:a16="http://schemas.microsoft.com/office/drawing/2014/main" id="{18E94B8B-9B7D-4AC7-BC8A-8B923C0F7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E39DF-80A5-471A-AA89-AE8BE8A75782}"/>
              </a:ext>
            </a:extLst>
          </p:cNvPr>
          <p:cNvSpPr>
            <a:spLocks noGrp="1"/>
          </p:cNvSpPr>
          <p:nvPr>
            <p:ph type="sldNum" sz="quarter" idx="12"/>
          </p:nvPr>
        </p:nvSpPr>
        <p:spPr/>
        <p:txBody>
          <a:bodyPr/>
          <a:lstStyle/>
          <a:p>
            <a:fld id="{1C573FE4-6D61-46FB-9334-D7EB9BA94520}" type="slidenum">
              <a:rPr lang="en-US" smtClean="0"/>
              <a:t>‹#›</a:t>
            </a:fld>
            <a:endParaRPr lang="en-US"/>
          </a:p>
        </p:txBody>
      </p:sp>
    </p:spTree>
    <p:extLst>
      <p:ext uri="{BB962C8B-B14F-4D97-AF65-F5344CB8AC3E}">
        <p14:creationId xmlns:p14="http://schemas.microsoft.com/office/powerpoint/2010/main" val="606990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186DEE-58DC-4394-BFB4-5C637201D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1F0CD-A16C-40F9-AC0D-88B423E180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8F447-6026-4AB1-B316-C00696775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89143-5C88-44D2-99DE-584808ABDDC8}" type="datetimeFigureOut">
              <a:rPr lang="en-US" smtClean="0"/>
              <a:t>11/3/2018</a:t>
            </a:fld>
            <a:endParaRPr lang="en-US"/>
          </a:p>
        </p:txBody>
      </p:sp>
      <p:sp>
        <p:nvSpPr>
          <p:cNvPr id="5" name="Footer Placeholder 4">
            <a:extLst>
              <a:ext uri="{FF2B5EF4-FFF2-40B4-BE49-F238E27FC236}">
                <a16:creationId xmlns:a16="http://schemas.microsoft.com/office/drawing/2014/main" id="{CF212AE3-CD23-4992-A0B1-89274BA19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219C22-2C10-4155-A690-204DC765D9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73FE4-6D61-46FB-9334-D7EB9BA94520}" type="slidenum">
              <a:rPr lang="en-US" smtClean="0"/>
              <a:t>‹#›</a:t>
            </a:fld>
            <a:endParaRPr lang="en-US"/>
          </a:p>
        </p:txBody>
      </p:sp>
    </p:spTree>
    <p:extLst>
      <p:ext uri="{BB962C8B-B14F-4D97-AF65-F5344CB8AC3E}">
        <p14:creationId xmlns:p14="http://schemas.microsoft.com/office/powerpoint/2010/main" val="1330468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ieeexplore.ieee.org/search/searchresult.jsp?searchWithin=%22First%20Name%22:%22Tam%C3%A1s%22&amp;searchWithin=%22Last%20Name%22:%22B%C3%A9csi%22&amp;newsearch=true" TargetMode="External"/><Relationship Id="rId2" Type="http://schemas.openxmlformats.org/officeDocument/2006/relationships/hyperlink" Target="https://doi-org.ezproxy.fau.edu/10.1109/SECON.2018.8479121" TargetMode="External"/><Relationship Id="rId1" Type="http://schemas.openxmlformats.org/officeDocument/2006/relationships/slideLayout" Target="../slideLayouts/slideLayout2.xml"/><Relationship Id="rId6" Type="http://schemas.openxmlformats.org/officeDocument/2006/relationships/hyperlink" Target="https://ieeexplore.ieee.org/document/7223297" TargetMode="External"/><Relationship Id="rId5" Type="http://schemas.openxmlformats.org/officeDocument/2006/relationships/hyperlink" Target="https://ieeexplore.ieee.org/search/searchresult.jsp?searchWithin=%22First%20Name%22:%22Peter%22&amp;searchWithin=%22Last%20Name%22:%22G%C3%A1sp%C3%A1r%22&amp;newsearch=true" TargetMode="External"/><Relationship Id="rId4" Type="http://schemas.openxmlformats.org/officeDocument/2006/relationships/hyperlink" Target="https://ieeexplore.ieee.org/search/searchresult.jsp?searchWithin=%22First%20Name%22:%22Szil%C3%A1rd%22&amp;searchWithin=%22Last%20Name%22:%22Aradi%22&amp;newsearch=tru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hyperlink" Target="https://en.wikipedia.org/wiki/National_Institute_of_Standards_and_Technology" TargetMode="External"/><Relationship Id="rId2" Type="http://schemas.openxmlformats.org/officeDocument/2006/relationships/hyperlink" Target="http://csrc.ncsl.nist.gov/publications/nistpubs/800-94/SP800-94.pdf" TargetMode="External"/><Relationship Id="rId1" Type="http://schemas.openxmlformats.org/officeDocument/2006/relationships/slideLayout" Target="../slideLayouts/slideLayout2.xml"/><Relationship Id="rId4" Type="http://schemas.openxmlformats.org/officeDocument/2006/relationships/hyperlink" Target="https://csrc.nist.gov/CSRC/media/Publications/sp/800-94/rev-1/draft/documents/draft_sp800-94-rev1.pdf"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6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3.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en.wikipedia.org/wiki/Network_packet" TargetMode="External"/><Relationship Id="rId3" Type="http://schemas.openxmlformats.org/officeDocument/2006/relationships/hyperlink" Target="http://en.wikipedia.org/wiki/Server_(computing)" TargetMode="External"/><Relationship Id="rId7" Type="http://schemas.openxmlformats.org/officeDocument/2006/relationships/hyperlink" Target="http://en.wikipedia.org/wiki/Routing_table" TargetMode="External"/><Relationship Id="rId2" Type="http://schemas.openxmlformats.org/officeDocument/2006/relationships/hyperlink" Target="http://en.wikipedia.org/wiki/Software" TargetMode="External"/><Relationship Id="rId1" Type="http://schemas.openxmlformats.org/officeDocument/2006/relationships/slideLayout" Target="../slideLayouts/slideLayout2.xml"/><Relationship Id="rId6" Type="http://schemas.openxmlformats.org/officeDocument/2006/relationships/hyperlink" Target="http://en.wikipedia.org/w/index.php?title=Network_map&amp;action=edit&amp;redlink=1" TargetMode="External"/><Relationship Id="rId11" Type="http://schemas.openxmlformats.org/officeDocument/2006/relationships/hyperlink" Target="http://en.wikipedia.org/wiki/Differentiated_services" TargetMode="External"/><Relationship Id="rId5" Type="http://schemas.openxmlformats.org/officeDocument/2006/relationships/hyperlink" Target="http://en.wikipedia.org/wiki/Router_(computing)" TargetMode="External"/><Relationship Id="rId10" Type="http://schemas.openxmlformats.org/officeDocument/2006/relationships/hyperlink" Target="http://en.wikipedia.org/wiki/Quality_of_service" TargetMode="External"/><Relationship Id="rId4" Type="http://schemas.openxmlformats.org/officeDocument/2006/relationships/hyperlink" Target="http://en.wikipedia.org/wiki/Routing" TargetMode="External"/><Relationship Id="rId9" Type="http://schemas.openxmlformats.org/officeDocument/2006/relationships/hyperlink" Target="http://en.wikipedia.org/wiki/Routing_protocol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756A-B0AE-497D-8BF5-A8E853EB0080}"/>
              </a:ext>
            </a:extLst>
          </p:cNvPr>
          <p:cNvSpPr>
            <a:spLocks noGrp="1"/>
          </p:cNvSpPr>
          <p:nvPr>
            <p:ph type="ctrTitle"/>
          </p:nvPr>
        </p:nvSpPr>
        <p:spPr/>
        <p:txBody>
          <a:bodyPr/>
          <a:lstStyle/>
          <a:p>
            <a:r>
              <a:rPr lang="en-US" dirty="0"/>
              <a:t>Chapter 10. Networks</a:t>
            </a:r>
          </a:p>
        </p:txBody>
      </p:sp>
      <p:sp>
        <p:nvSpPr>
          <p:cNvPr id="3" name="Subtitle 2">
            <a:extLst>
              <a:ext uri="{FF2B5EF4-FFF2-40B4-BE49-F238E27FC236}">
                <a16:creationId xmlns:a16="http://schemas.microsoft.com/office/drawing/2014/main" id="{166F0E33-43B4-4C88-8C41-F9E9AD3BC8AE}"/>
              </a:ext>
            </a:extLst>
          </p:cNvPr>
          <p:cNvSpPr>
            <a:spLocks noGrp="1"/>
          </p:cNvSpPr>
          <p:nvPr>
            <p:ph type="subTitle" idx="1"/>
          </p:nvPr>
        </p:nvSpPr>
        <p:spPr/>
        <p:txBody>
          <a:bodyPr>
            <a:normAutofit/>
          </a:bodyPr>
          <a:lstStyle/>
          <a:p>
            <a:r>
              <a:rPr lang="en-US" dirty="0"/>
              <a:t>Cryptographical architectures. Sensor network security. Trust. Vehicular network threats and defenses. Wireless clouds. SDNs, Virtualization security, NFV. Ecosystem attestation            </a:t>
            </a:r>
          </a:p>
          <a:p>
            <a:endParaRPr lang="en-US" dirty="0"/>
          </a:p>
        </p:txBody>
      </p:sp>
    </p:spTree>
    <p:extLst>
      <p:ext uri="{BB962C8B-B14F-4D97-AF65-F5344CB8AC3E}">
        <p14:creationId xmlns:p14="http://schemas.microsoft.com/office/powerpoint/2010/main" val="419056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50654" y="491439"/>
            <a:ext cx="10304120" cy="6187305"/>
          </a:xfrm>
          <a:prstGeom prst="rect">
            <a:avLst/>
          </a:prstGeom>
        </p:spPr>
      </p:pic>
    </p:spTree>
    <p:extLst>
      <p:ext uri="{BB962C8B-B14F-4D97-AF65-F5344CB8AC3E}">
        <p14:creationId xmlns:p14="http://schemas.microsoft.com/office/powerpoint/2010/main" val="4599192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B277-A6D3-42F4-BDB9-A2DE7E3A4824}"/>
              </a:ext>
            </a:extLst>
          </p:cNvPr>
          <p:cNvSpPr>
            <a:spLocks noGrp="1"/>
          </p:cNvSpPr>
          <p:nvPr>
            <p:ph type="title"/>
          </p:nvPr>
        </p:nvSpPr>
        <p:spPr/>
        <p:txBody>
          <a:bodyPr/>
          <a:lstStyle/>
          <a:p>
            <a:r>
              <a:rPr lang="en-US" dirty="0"/>
              <a:t>NFV advantages II</a:t>
            </a:r>
          </a:p>
        </p:txBody>
      </p:sp>
      <p:sp>
        <p:nvSpPr>
          <p:cNvPr id="3" name="Content Placeholder 2">
            <a:extLst>
              <a:ext uri="{FF2B5EF4-FFF2-40B4-BE49-F238E27FC236}">
                <a16:creationId xmlns:a16="http://schemas.microsoft.com/office/drawing/2014/main" id="{C68B51D9-0F70-43B0-B08E-2C48F8ECF61D}"/>
              </a:ext>
            </a:extLst>
          </p:cNvPr>
          <p:cNvSpPr>
            <a:spLocks noGrp="1"/>
          </p:cNvSpPr>
          <p:nvPr>
            <p:ph idx="1"/>
          </p:nvPr>
        </p:nvSpPr>
        <p:spPr/>
        <p:txBody>
          <a:bodyPr>
            <a:normAutofit fontScale="85000" lnSpcReduction="20000"/>
          </a:bodyPr>
          <a:lstStyle/>
          <a:p>
            <a:r>
              <a:rPr lang="en-US" b="1" dirty="0"/>
              <a:t>Development</a:t>
            </a:r>
            <a:r>
              <a:rPr lang="en-US" dirty="0"/>
              <a:t>—new vendors can develop products conveniently, without need for complex hardware development and testing facilities. </a:t>
            </a:r>
          </a:p>
          <a:p>
            <a:endParaRPr lang="en-US" dirty="0"/>
          </a:p>
          <a:p>
            <a:pPr lvl="0"/>
            <a:r>
              <a:rPr lang="en-US" b="1" dirty="0"/>
              <a:t>Location</a:t>
            </a:r>
            <a:r>
              <a:rPr lang="en-US" dirty="0"/>
              <a:t>—it is possible to move network functions or instantiate them, anywhere in the network.</a:t>
            </a:r>
          </a:p>
          <a:p>
            <a:endParaRPr lang="en-US" dirty="0"/>
          </a:p>
          <a:p>
            <a:pPr lvl="0"/>
            <a:r>
              <a:rPr lang="en-US" b="1" dirty="0"/>
              <a:t>Power usage-</a:t>
            </a:r>
            <a:r>
              <a:rPr lang="en-US" dirty="0"/>
              <a:t>-reduced power usage is obtained by migrating workloads and powering down unused hardware.</a:t>
            </a:r>
          </a:p>
          <a:p>
            <a:pPr marL="0" indent="0">
              <a:buNone/>
            </a:pPr>
            <a:endParaRPr lang="en-US" dirty="0"/>
          </a:p>
          <a:p>
            <a:pPr lvl="0"/>
            <a:r>
              <a:rPr lang="en-US" b="1" dirty="0"/>
              <a:t>Fast time to market</a:t>
            </a:r>
            <a:r>
              <a:rPr lang="en-US" dirty="0"/>
              <a:t>—new functions can be set in a short time. </a:t>
            </a:r>
          </a:p>
          <a:p>
            <a:pPr marL="0" indent="0">
              <a:buNone/>
            </a:pPr>
            <a:r>
              <a:rPr lang="en-US" dirty="0"/>
              <a:t> </a:t>
            </a:r>
          </a:p>
          <a:p>
            <a:pPr lvl="0"/>
            <a:r>
              <a:rPr lang="en-US" b="1" dirty="0"/>
              <a:t>Upgrades</a:t>
            </a:r>
            <a:r>
              <a:rPr lang="en-US" dirty="0"/>
              <a:t>—can be applied automatically to all the corresponding functions.</a:t>
            </a:r>
          </a:p>
          <a:p>
            <a:endParaRPr lang="en-US" dirty="0"/>
          </a:p>
        </p:txBody>
      </p:sp>
    </p:spTree>
    <p:extLst>
      <p:ext uri="{BB962C8B-B14F-4D97-AF65-F5344CB8AC3E}">
        <p14:creationId xmlns:p14="http://schemas.microsoft.com/office/powerpoint/2010/main" val="6950652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24CE-470E-4FA4-9110-146C13299A94}"/>
              </a:ext>
            </a:extLst>
          </p:cNvPr>
          <p:cNvSpPr>
            <a:spLocks noGrp="1"/>
          </p:cNvSpPr>
          <p:nvPr>
            <p:ph type="title"/>
          </p:nvPr>
        </p:nvSpPr>
        <p:spPr/>
        <p:txBody>
          <a:bodyPr/>
          <a:lstStyle/>
          <a:p>
            <a:r>
              <a:rPr lang="en-US" dirty="0"/>
              <a:t>NFV liabilities</a:t>
            </a:r>
          </a:p>
        </p:txBody>
      </p:sp>
      <p:sp>
        <p:nvSpPr>
          <p:cNvPr id="3" name="Content Placeholder 2">
            <a:extLst>
              <a:ext uri="{FF2B5EF4-FFF2-40B4-BE49-F238E27FC236}">
                <a16:creationId xmlns:a16="http://schemas.microsoft.com/office/drawing/2014/main" id="{93033633-A287-4D8C-9136-161F3A2B84C7}"/>
              </a:ext>
            </a:extLst>
          </p:cNvPr>
          <p:cNvSpPr>
            <a:spLocks noGrp="1"/>
          </p:cNvSpPr>
          <p:nvPr>
            <p:ph idx="1"/>
          </p:nvPr>
        </p:nvSpPr>
        <p:spPr/>
        <p:txBody>
          <a:bodyPr/>
          <a:lstStyle/>
          <a:p>
            <a:pPr lvl="0"/>
            <a:r>
              <a:rPr lang="en-US" dirty="0"/>
              <a:t>There is some performance overhead in providing a VNF as opposed to a function obtained from a hardware device.</a:t>
            </a:r>
          </a:p>
          <a:p>
            <a:pPr marL="0" indent="0">
              <a:buNone/>
            </a:pPr>
            <a:r>
              <a:rPr lang="en-US" dirty="0"/>
              <a:t> </a:t>
            </a:r>
          </a:p>
          <a:p>
            <a:pPr lvl="0"/>
            <a:r>
              <a:rPr lang="en-US" dirty="0"/>
              <a:t>Without standardized functions, interoperability may not be possible; i.e. the </a:t>
            </a:r>
            <a:r>
              <a:rPr lang="en-US" dirty="0" err="1"/>
              <a:t>telcos</a:t>
            </a:r>
            <a:r>
              <a:rPr lang="en-US" dirty="0"/>
              <a:t> have to form federations to use NFVs.</a:t>
            </a:r>
          </a:p>
          <a:p>
            <a:pPr marL="0" indent="0">
              <a:buNone/>
            </a:pPr>
            <a:endParaRPr lang="en-US" dirty="0"/>
          </a:p>
          <a:p>
            <a:pPr lvl="0"/>
            <a:r>
              <a:rPr lang="en-US" dirty="0"/>
              <a:t>There will be </a:t>
            </a:r>
            <a:r>
              <a:rPr lang="en-US" b="1" dirty="0"/>
              <a:t>new types of security threats</a:t>
            </a:r>
            <a:r>
              <a:rPr lang="en-US" dirty="0"/>
              <a:t>. Software in the Internet and in the cloud is subject to a variety of threats, and the specific implementation of the VNFs can bring new threats.</a:t>
            </a:r>
          </a:p>
          <a:p>
            <a:endParaRPr lang="en-US" dirty="0"/>
          </a:p>
        </p:txBody>
      </p:sp>
    </p:spTree>
    <p:extLst>
      <p:ext uri="{BB962C8B-B14F-4D97-AF65-F5344CB8AC3E}">
        <p14:creationId xmlns:p14="http://schemas.microsoft.com/office/powerpoint/2010/main" val="15069557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B331-B9DD-4189-8AEF-31DCF67DA706}"/>
              </a:ext>
            </a:extLst>
          </p:cNvPr>
          <p:cNvSpPr>
            <a:spLocks noGrp="1"/>
          </p:cNvSpPr>
          <p:nvPr>
            <p:ph type="title"/>
          </p:nvPr>
        </p:nvSpPr>
        <p:spPr>
          <a:xfrm>
            <a:off x="838200" y="365125"/>
            <a:ext cx="10515600" cy="545247"/>
          </a:xfrm>
        </p:spPr>
        <p:txBody>
          <a:bodyPr>
            <a:normAutofit fontScale="90000"/>
          </a:bodyPr>
          <a:lstStyle/>
          <a:p>
            <a:r>
              <a:rPr lang="en-US" dirty="0"/>
              <a:t>NFV Reference architecture (ETSI)</a:t>
            </a:r>
          </a:p>
        </p:txBody>
      </p:sp>
      <p:pic>
        <p:nvPicPr>
          <p:cNvPr id="3" name="Picture 2">
            <a:extLst>
              <a:ext uri="{FF2B5EF4-FFF2-40B4-BE49-F238E27FC236}">
                <a16:creationId xmlns:a16="http://schemas.microsoft.com/office/drawing/2014/main" id="{F43D6395-9E70-4766-A7DB-D8ABAF77F989}"/>
              </a:ext>
            </a:extLst>
          </p:cNvPr>
          <p:cNvPicPr>
            <a:picLocks noChangeAspect="1"/>
          </p:cNvPicPr>
          <p:nvPr/>
        </p:nvPicPr>
        <p:blipFill>
          <a:blip r:embed="rId2"/>
          <a:stretch>
            <a:fillRect/>
          </a:stretch>
        </p:blipFill>
        <p:spPr>
          <a:xfrm>
            <a:off x="1542798" y="849949"/>
            <a:ext cx="8531715" cy="5768374"/>
          </a:xfrm>
          <a:prstGeom prst="rect">
            <a:avLst/>
          </a:prstGeom>
        </p:spPr>
      </p:pic>
    </p:spTree>
    <p:extLst>
      <p:ext uri="{BB962C8B-B14F-4D97-AF65-F5344CB8AC3E}">
        <p14:creationId xmlns:p14="http://schemas.microsoft.com/office/powerpoint/2010/main" val="3958971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AB785-FDD8-4AA1-9EAD-F0522747E457}"/>
              </a:ext>
            </a:extLst>
          </p:cNvPr>
          <p:cNvSpPr>
            <a:spLocks noGrp="1"/>
          </p:cNvSpPr>
          <p:nvPr>
            <p:ph type="title"/>
          </p:nvPr>
        </p:nvSpPr>
        <p:spPr>
          <a:xfrm>
            <a:off x="838200" y="365126"/>
            <a:ext cx="10515600" cy="613725"/>
          </a:xfrm>
        </p:spPr>
        <p:txBody>
          <a:bodyPr>
            <a:normAutofit fontScale="90000"/>
          </a:bodyPr>
          <a:lstStyle/>
          <a:p>
            <a:r>
              <a:rPr lang="en-US" dirty="0"/>
              <a:t>NFV class diagram</a:t>
            </a:r>
          </a:p>
        </p:txBody>
      </p:sp>
      <p:pic>
        <p:nvPicPr>
          <p:cNvPr id="3" name="image22.jpg">
            <a:extLst>
              <a:ext uri="{FF2B5EF4-FFF2-40B4-BE49-F238E27FC236}">
                <a16:creationId xmlns:a16="http://schemas.microsoft.com/office/drawing/2014/main" id="{3DD610FD-F914-4515-8618-56F9BACAB650}"/>
              </a:ext>
            </a:extLst>
          </p:cNvPr>
          <p:cNvPicPr/>
          <p:nvPr/>
        </p:nvPicPr>
        <p:blipFill>
          <a:blip r:embed="rId2"/>
          <a:srcRect/>
          <a:stretch>
            <a:fillRect/>
          </a:stretch>
        </p:blipFill>
        <p:spPr>
          <a:xfrm>
            <a:off x="1711981" y="1232627"/>
            <a:ext cx="8829801" cy="5228595"/>
          </a:xfrm>
          <a:prstGeom prst="rect">
            <a:avLst/>
          </a:prstGeom>
          <a:ln/>
        </p:spPr>
      </p:pic>
    </p:spTree>
    <p:extLst>
      <p:ext uri="{BB962C8B-B14F-4D97-AF65-F5344CB8AC3E}">
        <p14:creationId xmlns:p14="http://schemas.microsoft.com/office/powerpoint/2010/main" val="661114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1975-D95B-4C64-BD0F-B0C134D220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589AE5-CD10-42F5-8C03-F8751F9994F4}"/>
              </a:ext>
            </a:extLst>
          </p:cNvPr>
          <p:cNvSpPr>
            <a:spLocks noGrp="1"/>
          </p:cNvSpPr>
          <p:nvPr>
            <p:ph idx="1"/>
          </p:nvPr>
        </p:nvSpPr>
        <p:spPr/>
        <p:txBody>
          <a:bodyPr>
            <a:normAutofit fontScale="92500" lnSpcReduction="10000"/>
          </a:bodyPr>
          <a:lstStyle/>
          <a:p>
            <a:r>
              <a:rPr lang="en-US" dirty="0"/>
              <a:t>The Orchestrator controls user accounts in terms of privileges and billing services. </a:t>
            </a:r>
          </a:p>
          <a:p>
            <a:r>
              <a:rPr lang="en-US" dirty="0"/>
              <a:t>The MANO is divided into three units, the Orchestrator, the VNFM and the VIM. </a:t>
            </a:r>
          </a:p>
          <a:p>
            <a:r>
              <a:rPr lang="en-US" dirty="0"/>
              <a:t>MANO controls/manages the virtualization infrastructure as well as assigning virtualized resources to VNF; each VNF is controlled by an Element Management System (EMS).</a:t>
            </a:r>
          </a:p>
          <a:p>
            <a:r>
              <a:rPr lang="en-US" dirty="0"/>
              <a:t>The Operation Support System and Business Support System (OSS/BSS) is responsible for supporting several business operations such as service fulfillment and billing; while the Service and Infrastructure descriptions are responsible for providing service-related information and NFV infrastructure information.</a:t>
            </a:r>
          </a:p>
          <a:p>
            <a:endParaRPr lang="en-US" dirty="0"/>
          </a:p>
        </p:txBody>
      </p:sp>
    </p:spTree>
    <p:extLst>
      <p:ext uri="{BB962C8B-B14F-4D97-AF65-F5344CB8AC3E}">
        <p14:creationId xmlns:p14="http://schemas.microsoft.com/office/powerpoint/2010/main" val="2653152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8.jpg">
            <a:extLst>
              <a:ext uri="{FF2B5EF4-FFF2-40B4-BE49-F238E27FC236}">
                <a16:creationId xmlns:a16="http://schemas.microsoft.com/office/drawing/2014/main" id="{05D9C0E6-B2FA-435F-B47F-4B70D58764DE}"/>
              </a:ext>
            </a:extLst>
          </p:cNvPr>
          <p:cNvPicPr/>
          <p:nvPr/>
        </p:nvPicPr>
        <p:blipFill>
          <a:blip r:embed="rId2"/>
          <a:srcRect/>
          <a:stretch>
            <a:fillRect/>
          </a:stretch>
        </p:blipFill>
        <p:spPr>
          <a:xfrm>
            <a:off x="2002013" y="1418848"/>
            <a:ext cx="8390728" cy="4945698"/>
          </a:xfrm>
          <a:prstGeom prst="rect">
            <a:avLst/>
          </a:prstGeom>
          <a:ln/>
        </p:spPr>
      </p:pic>
      <p:sp>
        <p:nvSpPr>
          <p:cNvPr id="3" name="Title 2">
            <a:extLst>
              <a:ext uri="{FF2B5EF4-FFF2-40B4-BE49-F238E27FC236}">
                <a16:creationId xmlns:a16="http://schemas.microsoft.com/office/drawing/2014/main" id="{86BD2206-D8E7-416F-88DA-FFF1A54BC68A}"/>
              </a:ext>
            </a:extLst>
          </p:cNvPr>
          <p:cNvSpPr>
            <a:spLocks noGrp="1"/>
          </p:cNvSpPr>
          <p:nvPr>
            <p:ph type="title"/>
          </p:nvPr>
        </p:nvSpPr>
        <p:spPr>
          <a:xfrm>
            <a:off x="838200" y="365126"/>
            <a:ext cx="10515600" cy="774854"/>
          </a:xfrm>
        </p:spPr>
        <p:txBody>
          <a:bodyPr/>
          <a:lstStyle/>
          <a:p>
            <a:r>
              <a:rPr lang="en-US" b="1" dirty="0"/>
              <a:t>NFVI Reference Architecture </a:t>
            </a:r>
            <a:endParaRPr lang="en-US" dirty="0"/>
          </a:p>
        </p:txBody>
      </p:sp>
    </p:spTree>
    <p:extLst>
      <p:ext uri="{BB962C8B-B14F-4D97-AF65-F5344CB8AC3E}">
        <p14:creationId xmlns:p14="http://schemas.microsoft.com/office/powerpoint/2010/main" val="3756068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2F4C-3453-4586-8804-76706854B004}"/>
              </a:ext>
            </a:extLst>
          </p:cNvPr>
          <p:cNvSpPr>
            <a:spLocks noGrp="1"/>
          </p:cNvSpPr>
          <p:nvPr>
            <p:ph type="title"/>
          </p:nvPr>
        </p:nvSpPr>
        <p:spPr/>
        <p:txBody>
          <a:bodyPr/>
          <a:lstStyle/>
          <a:p>
            <a:r>
              <a:rPr lang="en-US" dirty="0"/>
              <a:t>NFVI</a:t>
            </a:r>
          </a:p>
        </p:txBody>
      </p:sp>
      <p:sp>
        <p:nvSpPr>
          <p:cNvPr id="3" name="Content Placeholder 2">
            <a:extLst>
              <a:ext uri="{FF2B5EF4-FFF2-40B4-BE49-F238E27FC236}">
                <a16:creationId xmlns:a16="http://schemas.microsoft.com/office/drawing/2014/main" id="{1B407479-CCA9-4A6A-9E08-A2B878F5502D}"/>
              </a:ext>
            </a:extLst>
          </p:cNvPr>
          <p:cNvSpPr>
            <a:spLocks noGrp="1"/>
          </p:cNvSpPr>
          <p:nvPr>
            <p:ph idx="1"/>
          </p:nvPr>
        </p:nvSpPr>
        <p:spPr/>
        <p:txBody>
          <a:bodyPr>
            <a:normAutofit fontScale="85000" lnSpcReduction="20000"/>
          </a:bodyPr>
          <a:lstStyle/>
          <a:p>
            <a:r>
              <a:rPr lang="en-US" dirty="0"/>
              <a:t>The </a:t>
            </a:r>
            <a:r>
              <a:rPr lang="en-US" i="1" dirty="0"/>
              <a:t>Compute Domain </a:t>
            </a:r>
            <a:r>
              <a:rPr lang="en-US" dirty="0"/>
              <a:t>(CD) includes the physical compute and storage resources necessary to provide processing and storage to deploy VNFs. The compute hardware is mainly made of commercial-off-the-shelf (COTS) components, while the storage can be in a form of shared storage or direct attached storage on the server itself. </a:t>
            </a:r>
          </a:p>
          <a:p>
            <a:r>
              <a:rPr lang="en-US" dirty="0"/>
              <a:t>The </a:t>
            </a:r>
            <a:r>
              <a:rPr lang="en-US" i="1" dirty="0"/>
              <a:t>Infrastructure Networking Domain</a:t>
            </a:r>
            <a:r>
              <a:rPr lang="en-US" dirty="0"/>
              <a:t> (IDN) includes both the physical and virtual networking resources comprising of </a:t>
            </a:r>
            <a:r>
              <a:rPr lang="en-US" dirty="0" err="1"/>
              <a:t>switchings</a:t>
            </a:r>
            <a:r>
              <a:rPr lang="en-US" dirty="0"/>
              <a:t> and routings that interconnect the compute and storage resources within the NFVI. </a:t>
            </a:r>
          </a:p>
          <a:p>
            <a:r>
              <a:rPr lang="en-US" dirty="0"/>
              <a:t>The </a:t>
            </a:r>
            <a:r>
              <a:rPr lang="en-US" i="1" dirty="0"/>
              <a:t>Hypervisor Domain</a:t>
            </a:r>
            <a:r>
              <a:rPr lang="en-US" dirty="0"/>
              <a:t> (HD)  comprises the hypervisor, which decouples the virtual resources from the underlying physical resources, and allocates the compute domain resources to Virtual Machines (VMs). The domain actually can be considered as a software environment where VMs can be created, migrated, and terminated, and where scaling resources and policy enforcement can be performed. </a:t>
            </a:r>
          </a:p>
        </p:txBody>
      </p:sp>
    </p:spTree>
    <p:extLst>
      <p:ext uri="{BB962C8B-B14F-4D97-AF65-F5344CB8AC3E}">
        <p14:creationId xmlns:p14="http://schemas.microsoft.com/office/powerpoint/2010/main" val="18546353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10.jpg" descr="A screenshot of a cell phone&#10;&#10;Description generated with very high confidence">
            <a:extLst>
              <a:ext uri="{FF2B5EF4-FFF2-40B4-BE49-F238E27FC236}">
                <a16:creationId xmlns:a16="http://schemas.microsoft.com/office/drawing/2014/main" id="{92DBC944-1EF3-4B54-A187-F8AE7EEA20E4}"/>
              </a:ext>
            </a:extLst>
          </p:cNvPr>
          <p:cNvPicPr/>
          <p:nvPr/>
        </p:nvPicPr>
        <p:blipFill>
          <a:blip r:embed="rId2"/>
          <a:srcRect/>
          <a:stretch>
            <a:fillRect/>
          </a:stretch>
        </p:blipFill>
        <p:spPr>
          <a:xfrm>
            <a:off x="643467" y="1602322"/>
            <a:ext cx="5294716" cy="3653354"/>
          </a:xfrm>
          <a:prstGeom prst="rect">
            <a:avLst/>
          </a:prstGeom>
        </p:spPr>
      </p:pic>
      <p:pic>
        <p:nvPicPr>
          <p:cNvPr id="2" name="image9.jpg" descr="A screenshot of a cell phone&#10;&#10;Description generated with very high confidence">
            <a:extLst>
              <a:ext uri="{FF2B5EF4-FFF2-40B4-BE49-F238E27FC236}">
                <a16:creationId xmlns:a16="http://schemas.microsoft.com/office/drawing/2014/main" id="{D30C32BC-EDA2-44C7-B035-08B75DCF79B5}"/>
              </a:ext>
            </a:extLst>
          </p:cNvPr>
          <p:cNvPicPr/>
          <p:nvPr/>
        </p:nvPicPr>
        <p:blipFill>
          <a:blip r:embed="rId3"/>
          <a:srcRect/>
          <a:stretch>
            <a:fillRect/>
          </a:stretch>
        </p:blipFill>
        <p:spPr>
          <a:xfrm>
            <a:off x="6253817" y="1602323"/>
            <a:ext cx="5294715" cy="3653353"/>
          </a:xfrm>
          <a:prstGeom prst="rect">
            <a:avLst/>
          </a:prstGeom>
        </p:spPr>
      </p:pic>
      <p:sp>
        <p:nvSpPr>
          <p:cNvPr id="5" name="Title 4">
            <a:extLst>
              <a:ext uri="{FF2B5EF4-FFF2-40B4-BE49-F238E27FC236}">
                <a16:creationId xmlns:a16="http://schemas.microsoft.com/office/drawing/2014/main" id="{DD533419-502E-458C-A63D-F2DB2190C25A}"/>
              </a:ext>
            </a:extLst>
          </p:cNvPr>
          <p:cNvSpPr>
            <a:spLocks noGrp="1"/>
          </p:cNvSpPr>
          <p:nvPr>
            <p:ph type="title"/>
          </p:nvPr>
        </p:nvSpPr>
        <p:spPr>
          <a:xfrm>
            <a:off x="838200" y="365125"/>
            <a:ext cx="10515600" cy="919869"/>
          </a:xfrm>
        </p:spPr>
        <p:txBody>
          <a:bodyPr/>
          <a:lstStyle/>
          <a:p>
            <a:r>
              <a:rPr lang="en-US" dirty="0"/>
              <a:t>Hypervisor types</a:t>
            </a:r>
          </a:p>
        </p:txBody>
      </p:sp>
    </p:spTree>
    <p:extLst>
      <p:ext uri="{BB962C8B-B14F-4D97-AF65-F5344CB8AC3E}">
        <p14:creationId xmlns:p14="http://schemas.microsoft.com/office/powerpoint/2010/main" val="26081465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FC138-5E7E-4B9B-B25A-2D1C7BCF18ED}"/>
              </a:ext>
            </a:extLst>
          </p:cNvPr>
          <p:cNvSpPr>
            <a:spLocks noGrp="1"/>
          </p:cNvSpPr>
          <p:nvPr>
            <p:ph type="title"/>
          </p:nvPr>
        </p:nvSpPr>
        <p:spPr/>
        <p:txBody>
          <a:bodyPr/>
          <a:lstStyle/>
          <a:p>
            <a:r>
              <a:rPr lang="en-US" dirty="0"/>
              <a:t>NFV threats [Alw18]</a:t>
            </a:r>
          </a:p>
        </p:txBody>
      </p:sp>
      <p:sp>
        <p:nvSpPr>
          <p:cNvPr id="3" name="Content Placeholder 2">
            <a:extLst>
              <a:ext uri="{FF2B5EF4-FFF2-40B4-BE49-F238E27FC236}">
                <a16:creationId xmlns:a16="http://schemas.microsoft.com/office/drawing/2014/main" id="{0B59A3A5-1FD5-4609-B030-3058F756A556}"/>
              </a:ext>
            </a:extLst>
          </p:cNvPr>
          <p:cNvSpPr>
            <a:spLocks noGrp="1"/>
          </p:cNvSpPr>
          <p:nvPr>
            <p:ph idx="1"/>
          </p:nvPr>
        </p:nvSpPr>
        <p:spPr/>
        <p:txBody>
          <a:bodyPr>
            <a:normAutofit fontScale="70000" lnSpcReduction="20000"/>
          </a:bodyPr>
          <a:lstStyle/>
          <a:p>
            <a:r>
              <a:rPr lang="en-US" dirty="0"/>
              <a:t>T01 </a:t>
            </a:r>
            <a:r>
              <a:rPr lang="en-US" b="1" dirty="0"/>
              <a:t>Denial of Service </a:t>
            </a:r>
            <a:r>
              <a:rPr lang="en-US" dirty="0"/>
              <a:t>(</a:t>
            </a:r>
            <a:r>
              <a:rPr lang="en-US" dirty="0" err="1"/>
              <a:t>DoS</a:t>
            </a:r>
            <a:r>
              <a:rPr lang="en-US" dirty="0"/>
              <a:t>). An attacker takes an excessive amount of resources making the system unable to satisfy requests from other users. </a:t>
            </a:r>
          </a:p>
          <a:p>
            <a:r>
              <a:rPr lang="en-US" dirty="0"/>
              <a:t>T02 </a:t>
            </a:r>
            <a:r>
              <a:rPr lang="en-US" b="1" dirty="0"/>
              <a:t>Infrastructure integrity.</a:t>
            </a:r>
            <a:r>
              <a:rPr lang="en-US" dirty="0"/>
              <a:t> An attacker pretends to be a service provider to try to appear as part of the real services of NFV to gain access to users’ data</a:t>
            </a:r>
          </a:p>
          <a:p>
            <a:r>
              <a:rPr lang="en-US" dirty="0"/>
              <a:t>T03 </a:t>
            </a:r>
            <a:r>
              <a:rPr lang="en-US" b="1" dirty="0"/>
              <a:t>Misuse of resources</a:t>
            </a:r>
            <a:r>
              <a:rPr lang="en-US" dirty="0"/>
              <a:t>. Using resource freeing attack, the attacker can free up some resources and uses them for his own beneﬁt</a:t>
            </a:r>
          </a:p>
          <a:p>
            <a:r>
              <a:rPr lang="en-US" dirty="0"/>
              <a:t>T04 </a:t>
            </a:r>
            <a:r>
              <a:rPr lang="en-US" b="1" dirty="0"/>
              <a:t>Change in NFV function deﬁnition</a:t>
            </a:r>
            <a:r>
              <a:rPr lang="en-US" dirty="0"/>
              <a:t>. An attacker modiﬁes some of the operations in NFV functionality, deﬁnition, or even produces </a:t>
            </a:r>
            <a:r>
              <a:rPr lang="en-US" dirty="0" err="1"/>
              <a:t>DoS</a:t>
            </a:r>
            <a:r>
              <a:rPr lang="en-US" dirty="0"/>
              <a:t>. This is usually done by injection</a:t>
            </a:r>
          </a:p>
          <a:p>
            <a:r>
              <a:rPr lang="en-US" dirty="0"/>
              <a:t>T05 </a:t>
            </a:r>
            <a:r>
              <a:rPr lang="en-US" b="1" dirty="0"/>
              <a:t>Privilege modiﬁcation</a:t>
            </a:r>
            <a:r>
              <a:rPr lang="en-US" dirty="0"/>
              <a:t>. Privileges of users can be changed using modifying non-control data attack, by upgrading or degrading their access to system entities in unauthorized manner</a:t>
            </a:r>
          </a:p>
          <a:p>
            <a:r>
              <a:rPr lang="en-US" dirty="0"/>
              <a:t>T06 </a:t>
            </a:r>
            <a:r>
              <a:rPr lang="en-US" b="1" dirty="0"/>
              <a:t>Conﬁdentiality attack based on shared resources. </a:t>
            </a:r>
            <a:r>
              <a:rPr lang="en-US" dirty="0"/>
              <a:t>Using side-channel attack, attackers can pull some private information about other users using a shared service in unauthorized manner</a:t>
            </a:r>
          </a:p>
          <a:p>
            <a:r>
              <a:rPr lang="en-US" dirty="0"/>
              <a:t>T07 </a:t>
            </a:r>
            <a:r>
              <a:rPr lang="en-US" b="1" dirty="0"/>
              <a:t>Malicious insider</a:t>
            </a:r>
            <a:r>
              <a:rPr lang="en-US" dirty="0"/>
              <a:t>. Trusted members from inside the organization use their authority to access private data of users in unauthorized manner.</a:t>
            </a:r>
          </a:p>
          <a:p>
            <a:endParaRPr lang="en-US" dirty="0"/>
          </a:p>
        </p:txBody>
      </p:sp>
    </p:spTree>
    <p:extLst>
      <p:ext uri="{BB962C8B-B14F-4D97-AF65-F5344CB8AC3E}">
        <p14:creationId xmlns:p14="http://schemas.microsoft.com/office/powerpoint/2010/main" val="13521793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0957"/>
            <a:ext cx="10515600" cy="621782"/>
          </a:xfrm>
        </p:spPr>
        <p:txBody>
          <a:bodyPr>
            <a:normAutofit fontScale="90000"/>
          </a:bodyPr>
          <a:lstStyle/>
          <a:p>
            <a:r>
              <a:rPr lang="en-US" dirty="0"/>
              <a:t>References I</a:t>
            </a:r>
          </a:p>
        </p:txBody>
      </p:sp>
      <p:sp>
        <p:nvSpPr>
          <p:cNvPr id="3" name="Content Placeholder 2"/>
          <p:cNvSpPr>
            <a:spLocks noGrp="1"/>
          </p:cNvSpPr>
          <p:nvPr>
            <p:ph idx="1"/>
          </p:nvPr>
        </p:nvSpPr>
        <p:spPr>
          <a:xfrm>
            <a:off x="838200" y="1031218"/>
            <a:ext cx="10515600" cy="5703922"/>
          </a:xfrm>
        </p:spPr>
        <p:txBody>
          <a:bodyPr>
            <a:normAutofit fontScale="85000" lnSpcReduction="20000"/>
          </a:bodyPr>
          <a:lstStyle/>
          <a:p>
            <a:r>
              <a:rPr lang="en-US" dirty="0"/>
              <a:t>[Alw18]</a:t>
            </a:r>
            <a:r>
              <a:rPr lang="x-none" dirty="0"/>
              <a:t>Ahmed Alwakeel, Abdulrahman K. Alnaim, E.B.Fernandez, </a:t>
            </a:r>
            <a:r>
              <a:rPr lang="en-GB" b="1" dirty="0"/>
              <a:t>“</a:t>
            </a:r>
            <a:r>
              <a:rPr lang="en-GB" dirty="0"/>
              <a:t>A survey of NFV security”, </a:t>
            </a:r>
            <a:r>
              <a:rPr lang="en-GB" i="1" dirty="0"/>
              <a:t>IEEE </a:t>
            </a:r>
            <a:r>
              <a:rPr lang="en-GB" i="1" dirty="0" err="1"/>
              <a:t>SoutheastCon</a:t>
            </a:r>
            <a:r>
              <a:rPr lang="en-GB" dirty="0"/>
              <a:t>, 2018, Tampa, FL, April 19-22, 2018, </a:t>
            </a:r>
            <a:r>
              <a:rPr lang="en-US" dirty="0"/>
              <a:t>DOI:</a:t>
            </a:r>
            <a:r>
              <a:rPr lang="en-US" b="1" dirty="0"/>
              <a:t> </a:t>
            </a:r>
            <a:r>
              <a:rPr lang="en-US" u="sng" dirty="0">
                <a:hlinkClick r:id="rId2"/>
              </a:rPr>
              <a:t>10.1109/SECON.2018.8479121</a:t>
            </a:r>
            <a:endParaRPr lang="en-US" dirty="0">
              <a:hlinkClick r:id="rId3"/>
            </a:endParaRPr>
          </a:p>
          <a:p>
            <a:r>
              <a:rPr lang="en-US" dirty="0" err="1">
                <a:hlinkClick r:id="rId3"/>
              </a:rPr>
              <a:t>Tamás</a:t>
            </a:r>
            <a:r>
              <a:rPr lang="en-US" dirty="0">
                <a:hlinkClick r:id="rId3"/>
              </a:rPr>
              <a:t> </a:t>
            </a:r>
            <a:r>
              <a:rPr lang="en-US" dirty="0" err="1">
                <a:hlinkClick r:id="rId3"/>
              </a:rPr>
              <a:t>Bécsi</a:t>
            </a:r>
            <a:r>
              <a:rPr lang="en-US" dirty="0">
                <a:hlinkClick r:id="rId3"/>
              </a:rPr>
              <a:t> </a:t>
            </a:r>
            <a:r>
              <a:rPr lang="en-US" dirty="0"/>
              <a:t>; </a:t>
            </a:r>
            <a:r>
              <a:rPr lang="en-US" dirty="0" err="1">
                <a:hlinkClick r:id="rId4"/>
              </a:rPr>
              <a:t>Szilárd</a:t>
            </a:r>
            <a:r>
              <a:rPr lang="en-US" dirty="0">
                <a:hlinkClick r:id="rId4"/>
              </a:rPr>
              <a:t> </a:t>
            </a:r>
            <a:r>
              <a:rPr lang="en-US" dirty="0" err="1">
                <a:hlinkClick r:id="rId4"/>
              </a:rPr>
              <a:t>Aradi</a:t>
            </a:r>
            <a:r>
              <a:rPr lang="en-US" dirty="0">
                <a:hlinkClick r:id="rId4"/>
              </a:rPr>
              <a:t> </a:t>
            </a:r>
            <a:r>
              <a:rPr lang="en-US" dirty="0"/>
              <a:t>; </a:t>
            </a:r>
            <a:r>
              <a:rPr lang="en-US" dirty="0">
                <a:hlinkClick r:id="rId5"/>
              </a:rPr>
              <a:t>Peter </a:t>
            </a:r>
            <a:r>
              <a:rPr lang="en-US" dirty="0" err="1">
                <a:hlinkClick r:id="rId5"/>
              </a:rPr>
              <a:t>Gáspár</a:t>
            </a:r>
            <a:r>
              <a:rPr lang="en-US" dirty="0"/>
              <a:t>, “Models and Technologies for Intelligent Transportation Systems” (MT-ITS) 3-5. June 2015. Budapest, Hungary, h</a:t>
            </a:r>
            <a:r>
              <a:rPr lang="en-US" dirty="0">
                <a:hlinkClick r:id="rId6"/>
              </a:rPr>
              <a:t>ttps://ieeexplore.ieee.org/document/7223297</a:t>
            </a:r>
            <a:endParaRPr lang="en-US" dirty="0"/>
          </a:p>
          <a:p>
            <a:r>
              <a:rPr lang="en-US" dirty="0"/>
              <a:t>[Bra98]  A. Braga, C. </a:t>
            </a:r>
            <a:r>
              <a:rPr lang="en-US" dirty="0" err="1"/>
              <a:t>Rubira</a:t>
            </a:r>
            <a:r>
              <a:rPr lang="en-US" dirty="0"/>
              <a:t>, and R. Dahab,  “</a:t>
            </a:r>
            <a:r>
              <a:rPr lang="en-US" dirty="0" err="1"/>
              <a:t>Tropyc</a:t>
            </a:r>
            <a:r>
              <a:rPr lang="en-US" dirty="0"/>
              <a:t>: A pattern language for cryptographic object-oriented software”.  </a:t>
            </a:r>
            <a:r>
              <a:rPr lang="en-US" i="1" dirty="0"/>
              <a:t>Chapter 16 in Pattern Languages of Program Design 4</a:t>
            </a:r>
            <a:r>
              <a:rPr lang="en-US" dirty="0"/>
              <a:t> (N. Harrison, B. Foote, and H. Rohnert, Eds.). 1998.</a:t>
            </a:r>
          </a:p>
          <a:p>
            <a:r>
              <a:rPr lang="en-US" dirty="0"/>
              <a:t>Mihaela </a:t>
            </a:r>
            <a:r>
              <a:rPr lang="en-US" dirty="0" err="1"/>
              <a:t>Cardei</a:t>
            </a:r>
            <a:r>
              <a:rPr lang="en-US" dirty="0"/>
              <a:t>, E. </a:t>
            </a:r>
            <a:r>
              <a:rPr lang="en-US" dirty="0" err="1"/>
              <a:t>B.Fernandez</a:t>
            </a:r>
            <a:r>
              <a:rPr lang="en-US" dirty="0"/>
              <a:t>, </a:t>
            </a:r>
            <a:r>
              <a:rPr lang="en-US" dirty="0" err="1"/>
              <a:t>Anupama</a:t>
            </a:r>
            <a:r>
              <a:rPr lang="en-US" dirty="0"/>
              <a:t> </a:t>
            </a:r>
            <a:r>
              <a:rPr lang="en-US" dirty="0" err="1"/>
              <a:t>Sahu</a:t>
            </a:r>
            <a:r>
              <a:rPr lang="en-US" dirty="0"/>
              <a:t>, and </a:t>
            </a:r>
            <a:r>
              <a:rPr lang="en-US" dirty="0" err="1"/>
              <a:t>Ionut</a:t>
            </a:r>
            <a:r>
              <a:rPr lang="en-US" dirty="0"/>
              <a:t> </a:t>
            </a:r>
            <a:r>
              <a:rPr lang="en-US" dirty="0" err="1"/>
              <a:t>Cardei</a:t>
            </a:r>
            <a:r>
              <a:rPr lang="en-US" dirty="0"/>
              <a:t>, "A pattern for Wireless System Architectures", </a:t>
            </a:r>
            <a:r>
              <a:rPr lang="en-US" i="1" dirty="0"/>
              <a:t>Procs. of Asian </a:t>
            </a:r>
            <a:r>
              <a:rPr lang="en-US" i="1" dirty="0" err="1"/>
              <a:t>PLoP</a:t>
            </a:r>
            <a:r>
              <a:rPr lang="en-US" i="1" dirty="0"/>
              <a:t> 2011, </a:t>
            </a:r>
            <a:r>
              <a:rPr lang="en-US" dirty="0"/>
              <a:t>Tokyo, Japan.</a:t>
            </a:r>
          </a:p>
          <a:p>
            <a:r>
              <a:rPr lang="en-US" dirty="0"/>
              <a:t>M. </a:t>
            </a:r>
            <a:r>
              <a:rPr lang="en-US" dirty="0" err="1"/>
              <a:t>Denar</a:t>
            </a:r>
            <a:r>
              <a:rPr lang="en-US" dirty="0"/>
              <a:t>, “Security analysis in wireless sensor networks”, </a:t>
            </a:r>
            <a:r>
              <a:rPr lang="en-US" i="1" dirty="0"/>
              <a:t>Int. J. of Distributed Sensors Networks</a:t>
            </a:r>
            <a:r>
              <a:rPr lang="en-US" dirty="0"/>
              <a:t>, vol. 2014, ID 303501</a:t>
            </a:r>
          </a:p>
          <a:p>
            <a:r>
              <a:rPr lang="en-US" dirty="0"/>
              <a:t>E.B.Fernandez, “</a:t>
            </a:r>
            <a:r>
              <a:rPr lang="en-US" i="1" dirty="0"/>
              <a:t>Security patterns in practice: Building secure architectures using software patterns</a:t>
            </a:r>
            <a:r>
              <a:rPr lang="en-US" dirty="0"/>
              <a:t>”, Wiley Series on Software Design Patterns, 2013.</a:t>
            </a:r>
          </a:p>
          <a:p>
            <a:r>
              <a:rPr lang="en-US" dirty="0"/>
              <a:t>[Kre13] D. Kreutz, </a:t>
            </a:r>
            <a:r>
              <a:rPr lang="en-US" dirty="0" err="1"/>
              <a:t>F.M.Ramos</a:t>
            </a:r>
            <a:r>
              <a:rPr lang="en-US" dirty="0"/>
              <a:t>, P. </a:t>
            </a:r>
            <a:r>
              <a:rPr lang="en-US" dirty="0" err="1"/>
              <a:t>Verissimo</a:t>
            </a:r>
            <a:r>
              <a:rPr lang="en-US" dirty="0"/>
              <a:t>, “Towards secure and dependable software-</a:t>
            </a:r>
            <a:r>
              <a:rPr lang="en-US" dirty="0" err="1"/>
              <a:t>eefined</a:t>
            </a:r>
            <a:r>
              <a:rPr lang="en-US" dirty="0"/>
              <a:t> networks”, HotSDN’13, Hong Kong, China, Aug. 16, 2013</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66682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6566" y="1724068"/>
            <a:ext cx="10908349" cy="4700902"/>
          </a:xfrm>
          <a:prstGeom prst="rect">
            <a:avLst/>
          </a:prstGeom>
        </p:spPr>
      </p:pic>
      <p:sp>
        <p:nvSpPr>
          <p:cNvPr id="6" name="Title 5"/>
          <p:cNvSpPr>
            <a:spLocks noGrp="1"/>
          </p:cNvSpPr>
          <p:nvPr>
            <p:ph type="title"/>
          </p:nvPr>
        </p:nvSpPr>
        <p:spPr/>
        <p:txBody>
          <a:bodyPr/>
          <a:lstStyle/>
          <a:p>
            <a:r>
              <a:rPr lang="en-US" dirty="0"/>
              <a:t>UC “Encrypt a message”</a:t>
            </a:r>
          </a:p>
        </p:txBody>
      </p:sp>
    </p:spTree>
    <p:extLst>
      <p:ext uri="{BB962C8B-B14F-4D97-AF65-F5344CB8AC3E}">
        <p14:creationId xmlns:p14="http://schemas.microsoft.com/office/powerpoint/2010/main" val="22731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II</a:t>
            </a:r>
          </a:p>
        </p:txBody>
      </p:sp>
      <p:sp>
        <p:nvSpPr>
          <p:cNvPr id="3" name="Content Placeholder 2"/>
          <p:cNvSpPr>
            <a:spLocks noGrp="1"/>
          </p:cNvSpPr>
          <p:nvPr>
            <p:ph idx="1"/>
          </p:nvPr>
        </p:nvSpPr>
        <p:spPr/>
        <p:txBody>
          <a:bodyPr>
            <a:normAutofit/>
          </a:bodyPr>
          <a:lstStyle/>
          <a:p>
            <a:r>
              <a:rPr lang="en-US" sz="1600" dirty="0"/>
              <a:t>[Abi11] H. </a:t>
            </a:r>
            <a:r>
              <a:rPr lang="en-US" sz="1600" dirty="0" err="1"/>
              <a:t>Abid</a:t>
            </a:r>
            <a:r>
              <a:rPr lang="en-US" sz="1600" dirty="0"/>
              <a:t>, </a:t>
            </a:r>
            <a:r>
              <a:rPr lang="en-US" sz="1600" dirty="0" err="1"/>
              <a:t>L.T.Phuong</a:t>
            </a:r>
            <a:r>
              <a:rPr lang="en-US" sz="1600" dirty="0"/>
              <a:t>, J. Wang, S. Lee, S. Qaisar, “V-Cloud: </a:t>
            </a:r>
            <a:r>
              <a:rPr lang="en-US" sz="1600" dirty="0" err="1"/>
              <a:t>Vehiular</a:t>
            </a:r>
            <a:r>
              <a:rPr lang="en-US" sz="1600" dirty="0"/>
              <a:t> cyber-physical systems and cloud computing”, ISABEL’11, October 26-29, Barcelona, Spain, 2011.</a:t>
            </a:r>
          </a:p>
          <a:p>
            <a:r>
              <a:rPr lang="en-US" sz="1600" dirty="0"/>
              <a:t>[Gad13] B. </a:t>
            </a:r>
            <a:r>
              <a:rPr lang="en-US" sz="1600" dirty="0" err="1"/>
              <a:t>Gadekar</a:t>
            </a:r>
            <a:r>
              <a:rPr lang="en-US" sz="1600" dirty="0"/>
              <a:t>, R.V. </a:t>
            </a:r>
            <a:r>
              <a:rPr lang="en-US" sz="1600" dirty="0" err="1"/>
              <a:t>Dharaskar</a:t>
            </a:r>
            <a:r>
              <a:rPr lang="en-US" sz="1600" dirty="0"/>
              <a:t>, </a:t>
            </a:r>
            <a:r>
              <a:rPr lang="en-US" sz="1600" dirty="0" err="1"/>
              <a:t>V.M.Thakare</a:t>
            </a:r>
            <a:r>
              <a:rPr lang="en-US" sz="1600" dirty="0"/>
              <a:t>, “A review on security in vehicular network”, Proc. Int. Conf. on Advances in Comm., Network, and Computing, Elsevier 2013</a:t>
            </a:r>
          </a:p>
          <a:p>
            <a:r>
              <a:rPr lang="en-US" sz="1600" dirty="0"/>
              <a:t>[Kum10] </a:t>
            </a:r>
            <a:r>
              <a:rPr lang="en-US" sz="1600" dirty="0" err="1"/>
              <a:t>Ajoy</a:t>
            </a:r>
            <a:r>
              <a:rPr lang="en-US" sz="1600" dirty="0"/>
              <a:t> Kumar and E.B.Fernandez, "Security patterns for Virtual Private Networks" , </a:t>
            </a:r>
            <a:r>
              <a:rPr lang="en-US" sz="1600" i="1" dirty="0"/>
              <a:t>Procs. of the</a:t>
            </a:r>
            <a:r>
              <a:rPr lang="en-US" sz="1600" dirty="0"/>
              <a:t> </a:t>
            </a:r>
            <a:r>
              <a:rPr lang="en-US" sz="1600" i="1" dirty="0"/>
              <a:t>8th Latin American Conference on Pattern Languages of Programs (</a:t>
            </a:r>
            <a:r>
              <a:rPr lang="en-US" sz="1600" i="1" dirty="0" err="1"/>
              <a:t>SugarLoafPLoP</a:t>
            </a:r>
            <a:r>
              <a:rPr lang="en-US" sz="1600" i="1" dirty="0"/>
              <a:t> 2010),</a:t>
            </a:r>
            <a:r>
              <a:rPr lang="en-US" sz="1600" dirty="0"/>
              <a:t> Salvador, Bahia, Brazil, Sept 23-26, 2010 </a:t>
            </a:r>
          </a:p>
          <a:p>
            <a:r>
              <a:rPr lang="en-US" sz="1600" dirty="0"/>
              <a:t>J. </a:t>
            </a:r>
            <a:r>
              <a:rPr lang="en-US" sz="1600" dirty="0" err="1"/>
              <a:t>Pelaez</a:t>
            </a:r>
            <a:r>
              <a:rPr lang="en-US" sz="1600" dirty="0"/>
              <a:t>, </a:t>
            </a:r>
            <a:r>
              <a:rPr lang="en-US" sz="1600" dirty="0" err="1"/>
              <a:t>E.B.Fernandez</a:t>
            </a:r>
            <a:r>
              <a:rPr lang="en-US" sz="1600" dirty="0"/>
              <a:t>, and M.M. </a:t>
            </a:r>
            <a:r>
              <a:rPr lang="en-US" sz="1600" dirty="0" err="1"/>
              <a:t>Larrondo</a:t>
            </a:r>
            <a:r>
              <a:rPr lang="en-US" sz="1600" dirty="0"/>
              <a:t>-Petrie, "Misuse patterns in VoIP",  </a:t>
            </a:r>
            <a:r>
              <a:rPr lang="en-US" sz="1600" i="1" dirty="0"/>
              <a:t>Security and Communication Networks Journal.</a:t>
            </a:r>
            <a:r>
              <a:rPr lang="en-US" sz="1600" dirty="0"/>
              <a:t> Wiley, Volume 2, Issue 6, November/December 2009, pp. 635–653, DOI: 10.1002/sec.105  </a:t>
            </a:r>
          </a:p>
          <a:p>
            <a:r>
              <a:rPr lang="pt-BR" sz="1600" dirty="0"/>
              <a:t>Anupama Sahu, E.B. Fernandez, Mihaela Cardei, and M. VanHilst, "A pattern for a </a:t>
            </a:r>
            <a:r>
              <a:rPr lang="en-US" sz="1600" dirty="0"/>
              <a:t>sensor node", </a:t>
            </a:r>
            <a:r>
              <a:rPr lang="en-US" sz="1600" i="1" dirty="0"/>
              <a:t>Procs. 17th Conf. on Pattern Languages of Programs, </a:t>
            </a:r>
            <a:r>
              <a:rPr lang="en-US" sz="1600" i="1" dirty="0" err="1"/>
              <a:t>PLoP</a:t>
            </a:r>
            <a:r>
              <a:rPr lang="en-US" sz="1600" i="1" dirty="0"/>
              <a:t> 2010.</a:t>
            </a:r>
            <a:r>
              <a:rPr lang="en-US" sz="1600" dirty="0"/>
              <a:t> </a:t>
            </a:r>
          </a:p>
          <a:p>
            <a:pPr>
              <a:lnSpc>
                <a:spcPct val="120000"/>
              </a:lnSpc>
              <a:spcBef>
                <a:spcPts val="0"/>
              </a:spcBef>
            </a:pPr>
            <a:r>
              <a:rPr lang="en-US" sz="1600" dirty="0"/>
              <a:t>Karen </a:t>
            </a:r>
            <a:r>
              <a:rPr lang="en-US" sz="1600" dirty="0" err="1"/>
              <a:t>Scarfone</a:t>
            </a:r>
            <a:r>
              <a:rPr lang="en-US" sz="1600" dirty="0"/>
              <a:t>, Peter Mell,  </a:t>
            </a:r>
            <a:r>
              <a:rPr lang="en-US" sz="1600" u="sng" dirty="0">
                <a:hlinkClick r:id="rId2"/>
              </a:rPr>
              <a:t>"Guide to Intrusion Detection and Prevention Systems (IDPS)"</a:t>
            </a:r>
            <a:r>
              <a:rPr lang="en-US" sz="1600" dirty="0"/>
              <a:t> . Rev. 1 </a:t>
            </a:r>
            <a:r>
              <a:rPr lang="en-US" sz="1600" i="1" dirty="0"/>
              <a:t>Computer Security Resource Center </a:t>
            </a:r>
            <a:r>
              <a:rPr lang="en-US" sz="1600" dirty="0"/>
              <a:t>(</a:t>
            </a:r>
            <a:r>
              <a:rPr lang="en-US" sz="1600" dirty="0">
                <a:hlinkClick r:id="rId3" tooltip="National Institute of Standards and Technology"/>
              </a:rPr>
              <a:t>National Institute of Standards and Technology</a:t>
            </a:r>
            <a:r>
              <a:rPr lang="en-US" sz="1600" dirty="0"/>
              <a:t>)    (800-94). 2012 </a:t>
            </a:r>
            <a:r>
              <a:rPr lang="en-US" sz="1600" dirty="0">
                <a:hlinkClick r:id="rId4"/>
              </a:rPr>
              <a:t>https://csrc.nist.gov/CSRC/media/Publications/sp/800-94/rev-1/draft/documents/draft_sp800-94-rev1.pdf</a:t>
            </a:r>
            <a:endParaRPr lang="en-US" sz="1600" dirty="0"/>
          </a:p>
          <a:p>
            <a:pPr>
              <a:lnSpc>
                <a:spcPct val="120000"/>
              </a:lnSpc>
              <a:spcBef>
                <a:spcPts val="0"/>
              </a:spcBef>
            </a:pPr>
            <a:r>
              <a:rPr lang="en-US" sz="1600" dirty="0"/>
              <a:t>[Sho16]Ahmed </a:t>
            </a:r>
            <a:r>
              <a:rPr lang="en-US" sz="1600" dirty="0" err="1"/>
              <a:t>Shoeb</a:t>
            </a:r>
            <a:r>
              <a:rPr lang="en-US" sz="1600" dirty="0"/>
              <a:t> Al Hasan , Md. </a:t>
            </a:r>
            <a:r>
              <a:rPr lang="en-US" sz="1600" dirty="0" err="1"/>
              <a:t>Shohrab</a:t>
            </a:r>
            <a:r>
              <a:rPr lang="en-US" sz="1600" dirty="0"/>
              <a:t> Hossain, Mohammed </a:t>
            </a:r>
            <a:r>
              <a:rPr lang="en-US" sz="1600" dirty="0" err="1"/>
              <a:t>Atiquzzaman</a:t>
            </a:r>
            <a:r>
              <a:rPr lang="en-US" sz="1600" dirty="0"/>
              <a:t>, “Security threats in vehicular ad hoc networks”, </a:t>
            </a:r>
            <a:r>
              <a:rPr lang="en-US" sz="1600" i="1" dirty="0"/>
              <a:t>2016 Int. Conf. on Advances in Comp. Comm. and Informatics </a:t>
            </a:r>
            <a:r>
              <a:rPr lang="en-US" sz="1600" dirty="0"/>
              <a:t>(ICACCI), Jaipur, India, Sept. 2016</a:t>
            </a:r>
          </a:p>
        </p:txBody>
      </p:sp>
    </p:spTree>
    <p:extLst>
      <p:ext uri="{BB962C8B-B14F-4D97-AF65-F5344CB8AC3E}">
        <p14:creationId xmlns:p14="http://schemas.microsoft.com/office/powerpoint/2010/main" val="3223111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UC “Decrypt a message”</a:t>
            </a:r>
          </a:p>
        </p:txBody>
      </p:sp>
      <p:pic>
        <p:nvPicPr>
          <p:cNvPr id="3" name="Picture 2"/>
          <p:cNvPicPr>
            <a:picLocks noChangeAspect="1"/>
          </p:cNvPicPr>
          <p:nvPr/>
        </p:nvPicPr>
        <p:blipFill>
          <a:blip r:embed="rId2"/>
          <a:stretch>
            <a:fillRect/>
          </a:stretch>
        </p:blipFill>
        <p:spPr>
          <a:xfrm>
            <a:off x="1583080" y="1522657"/>
            <a:ext cx="8708955" cy="4741184"/>
          </a:xfrm>
          <a:prstGeom prst="rect">
            <a:avLst/>
          </a:prstGeom>
        </p:spPr>
      </p:pic>
    </p:spTree>
    <p:extLst>
      <p:ext uri="{BB962C8B-B14F-4D97-AF65-F5344CB8AC3E}">
        <p14:creationId xmlns:p14="http://schemas.microsoft.com/office/powerpoint/2010/main" val="2303079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p:txBody>
          <a:bodyPr/>
          <a:lstStyle/>
          <a:p>
            <a:r>
              <a:rPr lang="en-US"/>
              <a:t>Public Key systems</a:t>
            </a:r>
          </a:p>
        </p:txBody>
      </p:sp>
      <p:sp>
        <p:nvSpPr>
          <p:cNvPr id="117762" name="Rectangle 3"/>
          <p:cNvSpPr>
            <a:spLocks noGrp="1" noChangeArrowheads="1"/>
          </p:cNvSpPr>
          <p:nvPr>
            <p:ph type="body" idx="4294967295"/>
          </p:nvPr>
        </p:nvSpPr>
        <p:spPr/>
        <p:txBody>
          <a:bodyPr/>
          <a:lstStyle/>
          <a:p>
            <a:pPr>
              <a:lnSpc>
                <a:spcPct val="80000"/>
              </a:lnSpc>
            </a:pPr>
            <a:r>
              <a:rPr lang="en-US" sz="2000" dirty="0"/>
              <a:t>The main problem with symmetric encryption is that to be secure, it requires periodic change of the common encryption key</a:t>
            </a:r>
          </a:p>
          <a:p>
            <a:pPr>
              <a:lnSpc>
                <a:spcPct val="80000"/>
              </a:lnSpc>
            </a:pPr>
            <a:r>
              <a:rPr lang="en-US" sz="2000" dirty="0"/>
              <a:t>A secure channel is required for key exchange, which makes the scheme inconvenient </a:t>
            </a:r>
          </a:p>
          <a:p>
            <a:pPr>
              <a:lnSpc>
                <a:spcPct val="80000"/>
              </a:lnSpc>
            </a:pPr>
            <a:r>
              <a:rPr lang="en-US" sz="2000" dirty="0"/>
              <a:t>The main feature that distinguishes public-key from symmetric-key schemes is the separation of encryption and decryption capabilities.</a:t>
            </a:r>
          </a:p>
          <a:p>
            <a:pPr>
              <a:lnSpc>
                <a:spcPct val="80000"/>
              </a:lnSpc>
            </a:pPr>
            <a:r>
              <a:rPr lang="en-US" sz="2000" dirty="0"/>
              <a:t>The public key algorithms use two keys, one of which is public and the other secret. The approach is based on the infeasibility of determining the decryption key given the algorithm and the public key</a:t>
            </a:r>
          </a:p>
          <a:p>
            <a:pPr>
              <a:lnSpc>
                <a:spcPct val="80000"/>
              </a:lnSpc>
            </a:pPr>
            <a:r>
              <a:rPr lang="en-US" sz="2000" dirty="0"/>
              <a:t>Instead of permutations and substitutions these algorithms use properties of mathematical functions. In particular, they use the theory of NP functions, those for which there is no known polynomial time solution algorithm. The most famous public key cipher is the RSA cipher developed by </a:t>
            </a:r>
            <a:r>
              <a:rPr lang="en-US" sz="2000" dirty="0" err="1"/>
              <a:t>Rivest</a:t>
            </a:r>
            <a:r>
              <a:rPr lang="en-US" sz="2000" dirty="0"/>
              <a:t>, Shamir, and Adelman, which is used in most current systems. This cipher takes advantage of the difficulty of factoring a large number into primes</a:t>
            </a:r>
            <a:r>
              <a:rPr lang="en-US" sz="2000" b="1" dirty="0"/>
              <a:t>.</a:t>
            </a:r>
          </a:p>
          <a:p>
            <a:pPr>
              <a:lnSpc>
                <a:spcPct val="80000"/>
              </a:lnSpc>
            </a:pPr>
            <a:endParaRPr lang="en-US" sz="2000" dirty="0"/>
          </a:p>
        </p:txBody>
      </p:sp>
    </p:spTree>
    <p:extLst>
      <p:ext uri="{BB962C8B-B14F-4D97-AF65-F5344CB8AC3E}">
        <p14:creationId xmlns:p14="http://schemas.microsoft.com/office/powerpoint/2010/main" val="2757925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Date Placeholder 3"/>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E76F268A-2E98-461A-BCD0-EB15E94562CB}" type="datetime1">
              <a:rPr lang="en-US" sz="1400">
                <a:latin typeface="Times New Roman" pitchFamily="18" charset="0"/>
              </a:rPr>
              <a:pPr eaLnBrk="0" hangingPunct="0"/>
              <a:t>11/3/2018</a:t>
            </a:fld>
            <a:endParaRPr lang="en-US" sz="1400">
              <a:latin typeface="Times New Roman" pitchFamily="18" charset="0"/>
            </a:endParaRPr>
          </a:p>
        </p:txBody>
      </p:sp>
      <p:sp>
        <p:nvSpPr>
          <p:cNvPr id="118786" name="Slide Number Placeholder 5"/>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B3995992-4E7C-4CBA-9853-34915111A20E}" type="slidenum">
              <a:rPr lang="en-US" sz="1400">
                <a:latin typeface="Times New Roman" pitchFamily="18" charset="0"/>
              </a:rPr>
              <a:pPr algn="r" eaLnBrk="0" hangingPunct="0"/>
              <a:t>14</a:t>
            </a:fld>
            <a:endParaRPr lang="en-US" sz="1400">
              <a:latin typeface="Times New Roman" pitchFamily="18" charset="0"/>
            </a:endParaRPr>
          </a:p>
        </p:txBody>
      </p:sp>
      <p:sp>
        <p:nvSpPr>
          <p:cNvPr id="118787" name="Rectangle 5"/>
          <p:cNvSpPr>
            <a:spLocks noGrp="1" noChangeArrowheads="1"/>
          </p:cNvSpPr>
          <p:nvPr>
            <p:ph type="title" idx="4294967295"/>
          </p:nvPr>
        </p:nvSpPr>
        <p:spPr/>
        <p:txBody>
          <a:bodyPr/>
          <a:lstStyle/>
          <a:p>
            <a:pPr eaLnBrk="1" hangingPunct="1"/>
            <a:r>
              <a:rPr lang="en-US"/>
              <a:t>Public key systems</a:t>
            </a:r>
          </a:p>
        </p:txBody>
      </p:sp>
      <p:pic>
        <p:nvPicPr>
          <p:cNvPr id="118788" name="Picture 4"/>
          <p:cNvPicPr>
            <a:picLocks noGrp="1" noChangeAspect="1" noChangeArrowheads="1"/>
          </p:cNvPicPr>
          <p:nvPr>
            <p:ph idx="4294967295"/>
          </p:nvPr>
        </p:nvPicPr>
        <p:blipFill>
          <a:blip r:embed="rId2" cstate="print"/>
          <a:srcRect/>
          <a:stretch>
            <a:fillRect/>
          </a:stretch>
        </p:blipFill>
        <p:spPr>
          <a:xfrm>
            <a:off x="1707954" y="1885195"/>
            <a:ext cx="8447123" cy="4205433"/>
          </a:xfrm>
        </p:spPr>
      </p:pic>
    </p:spTree>
    <p:extLst>
      <p:ext uri="{BB962C8B-B14F-4D97-AF65-F5344CB8AC3E}">
        <p14:creationId xmlns:p14="http://schemas.microsoft.com/office/powerpoint/2010/main" val="407177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02AC4-DB30-4056-9779-E21E65D74C54}"/>
              </a:ext>
            </a:extLst>
          </p:cNvPr>
          <p:cNvPicPr>
            <a:picLocks noChangeAspect="1"/>
          </p:cNvPicPr>
          <p:nvPr/>
        </p:nvPicPr>
        <p:blipFill>
          <a:blip r:embed="rId2"/>
          <a:stretch>
            <a:fillRect/>
          </a:stretch>
        </p:blipFill>
        <p:spPr>
          <a:xfrm>
            <a:off x="2710975" y="786142"/>
            <a:ext cx="6662632" cy="5743559"/>
          </a:xfrm>
          <a:prstGeom prst="rect">
            <a:avLst/>
          </a:prstGeom>
        </p:spPr>
      </p:pic>
      <p:sp>
        <p:nvSpPr>
          <p:cNvPr id="2" name="Title 1">
            <a:extLst>
              <a:ext uri="{FF2B5EF4-FFF2-40B4-BE49-F238E27FC236}">
                <a16:creationId xmlns:a16="http://schemas.microsoft.com/office/drawing/2014/main" id="{7195BFD8-2E09-4435-967A-ADFCA219A72D}"/>
              </a:ext>
            </a:extLst>
          </p:cNvPr>
          <p:cNvSpPr>
            <a:spLocks noGrp="1"/>
          </p:cNvSpPr>
          <p:nvPr>
            <p:ph type="title"/>
          </p:nvPr>
        </p:nvSpPr>
        <p:spPr>
          <a:xfrm>
            <a:off x="838200" y="365125"/>
            <a:ext cx="10515600" cy="517049"/>
          </a:xfrm>
        </p:spPr>
        <p:txBody>
          <a:bodyPr>
            <a:normAutofit fontScale="90000"/>
          </a:bodyPr>
          <a:lstStyle/>
          <a:p>
            <a:r>
              <a:rPr lang="en-US" dirty="0"/>
              <a:t>PKI class diagram</a:t>
            </a:r>
          </a:p>
        </p:txBody>
      </p:sp>
    </p:spTree>
    <p:extLst>
      <p:ext uri="{BB962C8B-B14F-4D97-AF65-F5344CB8AC3E}">
        <p14:creationId xmlns:p14="http://schemas.microsoft.com/office/powerpoint/2010/main" val="4098059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FBB3-2284-454C-AAAA-066951202FA6}"/>
              </a:ext>
            </a:extLst>
          </p:cNvPr>
          <p:cNvSpPr>
            <a:spLocks noGrp="1"/>
          </p:cNvSpPr>
          <p:nvPr>
            <p:ph type="title"/>
          </p:nvPr>
        </p:nvSpPr>
        <p:spPr/>
        <p:txBody>
          <a:bodyPr/>
          <a:lstStyle/>
          <a:p>
            <a:r>
              <a:rPr lang="en-US" dirty="0"/>
              <a:t>Use case “Encrypt a message”</a:t>
            </a:r>
          </a:p>
        </p:txBody>
      </p:sp>
      <p:pic>
        <p:nvPicPr>
          <p:cNvPr id="3" name="Picture 2">
            <a:extLst>
              <a:ext uri="{FF2B5EF4-FFF2-40B4-BE49-F238E27FC236}">
                <a16:creationId xmlns:a16="http://schemas.microsoft.com/office/drawing/2014/main" id="{DD4FB971-3280-4789-A392-367A889CA27F}"/>
              </a:ext>
            </a:extLst>
          </p:cNvPr>
          <p:cNvPicPr>
            <a:picLocks noChangeAspect="1"/>
          </p:cNvPicPr>
          <p:nvPr/>
        </p:nvPicPr>
        <p:blipFill>
          <a:blip r:embed="rId2"/>
          <a:stretch>
            <a:fillRect/>
          </a:stretch>
        </p:blipFill>
        <p:spPr>
          <a:xfrm>
            <a:off x="2529706" y="2233761"/>
            <a:ext cx="7081564" cy="3361399"/>
          </a:xfrm>
          <a:prstGeom prst="rect">
            <a:avLst/>
          </a:prstGeom>
        </p:spPr>
      </p:pic>
    </p:spTree>
    <p:extLst>
      <p:ext uri="{BB962C8B-B14F-4D97-AF65-F5344CB8AC3E}">
        <p14:creationId xmlns:p14="http://schemas.microsoft.com/office/powerpoint/2010/main" val="2273233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B6645-9B94-41BC-A986-B04A6CC887B9}"/>
              </a:ext>
            </a:extLst>
          </p:cNvPr>
          <p:cNvPicPr>
            <a:picLocks noChangeAspect="1"/>
          </p:cNvPicPr>
          <p:nvPr/>
        </p:nvPicPr>
        <p:blipFill>
          <a:blip r:embed="rId2"/>
          <a:stretch>
            <a:fillRect/>
          </a:stretch>
        </p:blipFill>
        <p:spPr>
          <a:xfrm>
            <a:off x="3376952" y="2267095"/>
            <a:ext cx="5438095" cy="3340151"/>
          </a:xfrm>
          <a:prstGeom prst="rect">
            <a:avLst/>
          </a:prstGeom>
        </p:spPr>
      </p:pic>
      <p:sp>
        <p:nvSpPr>
          <p:cNvPr id="2" name="Title 1">
            <a:extLst>
              <a:ext uri="{FF2B5EF4-FFF2-40B4-BE49-F238E27FC236}">
                <a16:creationId xmlns:a16="http://schemas.microsoft.com/office/drawing/2014/main" id="{F1579428-ADB8-440B-929A-1C311AAA6402}"/>
              </a:ext>
            </a:extLst>
          </p:cNvPr>
          <p:cNvSpPr>
            <a:spLocks noGrp="1"/>
          </p:cNvSpPr>
          <p:nvPr>
            <p:ph type="title"/>
          </p:nvPr>
        </p:nvSpPr>
        <p:spPr>
          <a:xfrm>
            <a:off x="838200" y="365126"/>
            <a:ext cx="10515600" cy="648666"/>
          </a:xfrm>
        </p:spPr>
        <p:txBody>
          <a:bodyPr>
            <a:normAutofit fontScale="90000"/>
          </a:bodyPr>
          <a:lstStyle/>
          <a:p>
            <a:r>
              <a:rPr lang="en-US" dirty="0"/>
              <a:t>Use case “Decrypt a message”</a:t>
            </a:r>
          </a:p>
        </p:txBody>
      </p:sp>
    </p:spTree>
    <p:extLst>
      <p:ext uri="{BB962C8B-B14F-4D97-AF65-F5344CB8AC3E}">
        <p14:creationId xmlns:p14="http://schemas.microsoft.com/office/powerpoint/2010/main" val="290347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Date Placeholder 1"/>
          <p:cNvSpPr>
            <a:spLocks noGrp="1"/>
          </p:cNvSpPr>
          <p:nvPr>
            <p:ph type="dt" sz="quarter" idx="10"/>
          </p:nvPr>
        </p:nvSpPr>
        <p:spPr/>
        <p:txBody>
          <a:bodyPr/>
          <a:lstStyle/>
          <a:p>
            <a:pPr eaLnBrk="0" hangingPunct="0">
              <a:defRPr/>
            </a:pPr>
            <a:fld id="{7C15DF0D-49C9-49D4-AAC1-633AB5111F01}" type="datetime1">
              <a:rPr lang="en-US" smtClean="0"/>
              <a:pPr eaLnBrk="0" hangingPunct="0">
                <a:defRPr/>
              </a:pPr>
              <a:t>11/3/2018</a:t>
            </a:fld>
            <a:endParaRPr lang="en-US"/>
          </a:p>
        </p:txBody>
      </p:sp>
      <p:sp>
        <p:nvSpPr>
          <p:cNvPr id="202755" name="Slide Number Placeholder 3"/>
          <p:cNvSpPr>
            <a:spLocks noGrp="1"/>
          </p:cNvSpPr>
          <p:nvPr>
            <p:ph type="sldNum" sz="quarter" idx="12"/>
          </p:nvPr>
        </p:nvSpPr>
        <p:spPr/>
        <p:txBody>
          <a:bodyPr/>
          <a:lstStyle/>
          <a:p>
            <a:pPr eaLnBrk="0" hangingPunct="0">
              <a:defRPr/>
            </a:pPr>
            <a:fld id="{F87D0B0E-672E-43A4-B007-C53648F9B4FF}" type="slidenum">
              <a:rPr lang="en-US" smtClean="0"/>
              <a:pPr eaLnBrk="0" hangingPunct="0">
                <a:defRPr/>
              </a:pPr>
              <a:t>18</a:t>
            </a:fld>
            <a:endParaRPr lang="en-US"/>
          </a:p>
        </p:txBody>
      </p:sp>
      <p:sp>
        <p:nvSpPr>
          <p:cNvPr id="120835" name="Rectangle 2"/>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a:r>
              <a:rPr lang="en-US" sz="4400">
                <a:solidFill>
                  <a:schemeClr val="tx2"/>
                </a:solidFill>
                <a:latin typeface="Times New Roman" pitchFamily="18" charset="0"/>
              </a:rPr>
              <a:t>Digital signatures</a:t>
            </a:r>
          </a:p>
        </p:txBody>
      </p:sp>
      <p:sp>
        <p:nvSpPr>
          <p:cNvPr id="120836"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a:spcBef>
                <a:spcPct val="20000"/>
              </a:spcBef>
              <a:buFontTx/>
              <a:buChar char="•"/>
            </a:pPr>
            <a:endParaRPr lang="en-US" sz="3200">
              <a:latin typeface="Times New Roman" pitchFamily="18" charset="0"/>
            </a:endParaRPr>
          </a:p>
          <a:p>
            <a:pPr marL="342900" indent="-342900">
              <a:spcBef>
                <a:spcPct val="20000"/>
              </a:spcBef>
              <a:buFontTx/>
              <a:buChar char="•"/>
            </a:pPr>
            <a:r>
              <a:rPr lang="en-US" sz="2000">
                <a:latin typeface="Times New Roman" pitchFamily="18" charset="0"/>
              </a:rPr>
              <a:t>PK algorithms have the property that the roles of the keys can be reversed; that is, D(E(M)) =  E(D(M)) = M. This is the basis for digital signatures. </a:t>
            </a:r>
          </a:p>
          <a:p>
            <a:pPr marL="342900" indent="-342900">
              <a:spcBef>
                <a:spcPct val="20000"/>
              </a:spcBef>
              <a:buFontTx/>
              <a:buChar char="•"/>
            </a:pPr>
            <a:r>
              <a:rPr lang="da-DK" sz="2000">
                <a:latin typeface="Times New Roman" pitchFamily="18" charset="0"/>
              </a:rPr>
              <a:t>The sender does: SIG = D private key(M)</a:t>
            </a:r>
          </a:p>
          <a:p>
            <a:pPr marL="342900" indent="-342900">
              <a:spcBef>
                <a:spcPct val="20000"/>
              </a:spcBef>
              <a:buFontTx/>
              <a:buChar char="•"/>
            </a:pPr>
            <a:r>
              <a:rPr lang="en-US" sz="2000">
                <a:latin typeface="Times New Roman" pitchFamily="18" charset="0"/>
              </a:rPr>
              <a:t>Now using E which is known, everybody can recover M. However, only the sender could have signed it, since only he knows the private key, that  is, the signature verification scheme is: </a:t>
            </a:r>
          </a:p>
          <a:p>
            <a:pPr marL="342900" indent="-342900">
              <a:spcBef>
                <a:spcPct val="20000"/>
              </a:spcBef>
            </a:pPr>
            <a:r>
              <a:rPr lang="en-US" sz="2000">
                <a:latin typeface="Times New Roman" pitchFamily="18" charset="0"/>
              </a:rPr>
              <a:t>      M =? E public key (SIG)</a:t>
            </a:r>
            <a:endParaRPr lang="en-US" sz="2000" b="1">
              <a:latin typeface="Times New Roman" pitchFamily="18" charset="0"/>
            </a:endParaRPr>
          </a:p>
          <a:p>
            <a:pPr marL="342900" indent="-342900">
              <a:spcBef>
                <a:spcPct val="20000"/>
              </a:spcBef>
              <a:buFontTx/>
              <a:buChar char="•"/>
            </a:pPr>
            <a:endParaRPr lang="en-US" sz="2000">
              <a:latin typeface="Times New Roman" pitchFamily="18" charset="0"/>
            </a:endParaRPr>
          </a:p>
          <a:p>
            <a:pPr marL="342900" indent="-342900">
              <a:spcBef>
                <a:spcPct val="20000"/>
              </a:spcBef>
              <a:buFontTx/>
              <a:buChar char="•"/>
            </a:pPr>
            <a:endParaRPr lang="en-US" sz="2000">
              <a:latin typeface="Times New Roman" pitchFamily="18" charset="0"/>
            </a:endParaRPr>
          </a:p>
        </p:txBody>
      </p:sp>
    </p:spTree>
    <p:extLst>
      <p:ext uri="{BB962C8B-B14F-4D97-AF65-F5344CB8AC3E}">
        <p14:creationId xmlns:p14="http://schemas.microsoft.com/office/powerpoint/2010/main" val="381021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5D5B-292D-4E30-9266-AD848C745ACF}"/>
              </a:ext>
            </a:extLst>
          </p:cNvPr>
          <p:cNvSpPr>
            <a:spLocks noGrp="1"/>
          </p:cNvSpPr>
          <p:nvPr>
            <p:ph type="title"/>
          </p:nvPr>
        </p:nvSpPr>
        <p:spPr>
          <a:xfrm>
            <a:off x="838200" y="717019"/>
            <a:ext cx="10515600" cy="366565"/>
          </a:xfrm>
        </p:spPr>
        <p:txBody>
          <a:bodyPr>
            <a:normAutofit fontScale="90000"/>
          </a:bodyPr>
          <a:lstStyle/>
          <a:p>
            <a:br>
              <a:rPr lang="en-US" b="1" dirty="0"/>
            </a:br>
            <a:r>
              <a:rPr lang="en-US" b="1" dirty="0"/>
              <a:t>A pattern for Digital Signature with Hashing </a:t>
            </a:r>
            <a:br>
              <a:rPr lang="en-US" sz="4000" dirty="0"/>
            </a:br>
            <a:endParaRPr lang="en-US" dirty="0"/>
          </a:p>
        </p:txBody>
      </p:sp>
      <p:sp>
        <p:nvSpPr>
          <p:cNvPr id="3" name="Content Placeholder 2">
            <a:extLst>
              <a:ext uri="{FF2B5EF4-FFF2-40B4-BE49-F238E27FC236}">
                <a16:creationId xmlns:a16="http://schemas.microsoft.com/office/drawing/2014/main" id="{8E8BD731-B4EE-45ED-B40E-530C4579E416}"/>
              </a:ext>
            </a:extLst>
          </p:cNvPr>
          <p:cNvSpPr>
            <a:spLocks noGrp="1"/>
          </p:cNvSpPr>
          <p:nvPr>
            <p:ph idx="1"/>
          </p:nvPr>
        </p:nvSpPr>
        <p:spPr>
          <a:xfrm>
            <a:off x="838200" y="1341389"/>
            <a:ext cx="10515600" cy="4835574"/>
          </a:xfrm>
        </p:spPr>
        <p:txBody>
          <a:bodyPr>
            <a:normAutofit fontScale="92500" lnSpcReduction="20000"/>
          </a:bodyPr>
          <a:lstStyle/>
          <a:p>
            <a:pPr marL="0" indent="0">
              <a:buNone/>
            </a:pPr>
            <a:r>
              <a:rPr lang="en-US" dirty="0"/>
              <a:t> </a:t>
            </a:r>
            <a:r>
              <a:rPr lang="en-US" b="1" dirty="0"/>
              <a:t>Intent</a:t>
            </a:r>
            <a:endParaRPr lang="en-US" dirty="0"/>
          </a:p>
          <a:p>
            <a:r>
              <a:rPr lang="en-US" dirty="0"/>
              <a:t>Digital Signature with Hashing allows a principal to prove that a message was originated from it. It also provides message integrity by indicating whether a message was altered during transmission. </a:t>
            </a:r>
          </a:p>
          <a:p>
            <a:pPr marL="0" indent="0">
              <a:buNone/>
            </a:pPr>
            <a:r>
              <a:rPr lang="en-US" b="1" dirty="0"/>
              <a:t>Forces</a:t>
            </a:r>
          </a:p>
          <a:p>
            <a:pPr lvl="0"/>
            <a:r>
              <a:rPr lang="en-US" dirty="0"/>
              <a:t>For legal or business reasons we need to be able to verify who sent a particular message. Otherwise, we may not be sure of its origin and the sender may deny having sent it (repudiation). </a:t>
            </a:r>
          </a:p>
          <a:p>
            <a:pPr lvl="0"/>
            <a:r>
              <a:rPr lang="en-US" dirty="0"/>
              <a:t>Messages may be altered during transmission, so we need to verify that the data is in its original form when it reaches its destination. </a:t>
            </a:r>
          </a:p>
          <a:p>
            <a:pPr lvl="0"/>
            <a:r>
              <a:rPr lang="en-US" dirty="0"/>
              <a:t>The length of the signed message should not be significantly larger than the original message; otherwise we would waste time and bandwidth. </a:t>
            </a:r>
          </a:p>
          <a:p>
            <a:pPr lvl="0"/>
            <a:r>
              <a:rPr lang="en-US" dirty="0"/>
              <a:t>Producing a signed message should not require a large computational power or take a long time.</a:t>
            </a:r>
          </a:p>
          <a:p>
            <a:endParaRPr lang="en-US" dirty="0"/>
          </a:p>
        </p:txBody>
      </p:sp>
    </p:spTree>
    <p:extLst>
      <p:ext uri="{BB962C8B-B14F-4D97-AF65-F5344CB8AC3E}">
        <p14:creationId xmlns:p14="http://schemas.microsoft.com/office/powerpoint/2010/main" val="1697817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D763252D-EB96-46F0-A94C-3EFC28ADD30E}"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41267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1AE87FC9-85BD-4C9A-8FF1-1BD76F9C0F29}" type="slidenum">
              <a:rPr lang="en-US" altLang="en-US" sz="1400" b="0" i="0">
                <a:latin typeface="Times New Roman" panose="02020603050405020304" pitchFamily="18" charset="0"/>
              </a:rPr>
              <a:pPr eaLnBrk="0" hangingPunct="0">
                <a:spcBef>
                  <a:spcPct val="0"/>
                </a:spcBef>
                <a:buFontTx/>
                <a:buNone/>
              </a:pPr>
              <a:t>2</a:t>
            </a:fld>
            <a:endParaRPr lang="en-US" altLang="en-US" sz="1400" b="0" i="0">
              <a:latin typeface="Times New Roman" panose="02020603050405020304" pitchFamily="18" charset="0"/>
            </a:endParaRPr>
          </a:p>
        </p:txBody>
      </p:sp>
      <p:sp>
        <p:nvSpPr>
          <p:cNvPr id="412676"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Network security</a:t>
            </a:r>
          </a:p>
        </p:txBody>
      </p:sp>
      <p:sp>
        <p:nvSpPr>
          <p:cNvPr id="412677" name="Rectangle 3"/>
          <p:cNvSpPr>
            <a:spLocks noChangeArrowheads="1"/>
          </p:cNvSpPr>
          <p:nvPr/>
        </p:nvSpPr>
        <p:spPr bwMode="auto">
          <a:xfrm>
            <a:off x="2209800" y="1478347"/>
            <a:ext cx="7772400" cy="461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b="0" i="0" dirty="0">
                <a:latin typeface="Times New Roman" panose="02020603050405020304" pitchFamily="18" charset="0"/>
              </a:rPr>
              <a:t>Networks implement communication channels with the outside world and interconnect collaborating units</a:t>
            </a:r>
          </a:p>
          <a:p>
            <a:r>
              <a:rPr lang="en-US" altLang="en-US" b="0" i="0" dirty="0">
                <a:latin typeface="Times New Roman" panose="02020603050405020304" pitchFamily="18" charset="0"/>
              </a:rPr>
              <a:t>They can be used to send and receive messages, files, web pages,…</a:t>
            </a:r>
          </a:p>
          <a:p>
            <a:r>
              <a:rPr lang="en-US" altLang="en-US" b="0" i="0" dirty="0">
                <a:latin typeface="Times New Roman" panose="02020603050405020304" pitchFamily="18" charset="0"/>
              </a:rPr>
              <a:t>Communication mechanisms are part of the operating system: ports, sockets,…</a:t>
            </a:r>
          </a:p>
          <a:p>
            <a:r>
              <a:rPr lang="en-US" altLang="en-US" b="0" i="0" dirty="0">
                <a:latin typeface="Times New Roman" panose="02020603050405020304" pitchFamily="18" charset="0"/>
              </a:rPr>
              <a:t>Some of its functions are supported by hardware (IDS, firewalls, Cryptography,…)</a:t>
            </a:r>
          </a:p>
          <a:p>
            <a:r>
              <a:rPr lang="en-US" altLang="en-US" b="0" i="0" dirty="0">
                <a:latin typeface="Times New Roman" panose="02020603050405020304" pitchFamily="18" charset="0"/>
              </a:rPr>
              <a:t>Layered architecture defined by international standards (ISO)</a:t>
            </a:r>
          </a:p>
          <a:p>
            <a:pPr marL="0" indent="0">
              <a:buNone/>
            </a:pPr>
            <a:endParaRPr lang="en-US" altLang="en-US" b="0" i="0" dirty="0">
              <a:latin typeface="Times New Roman" panose="02020603050405020304" pitchFamily="18" charset="0"/>
            </a:endParaRPr>
          </a:p>
        </p:txBody>
      </p:sp>
    </p:spTree>
    <p:extLst>
      <p:ext uri="{BB962C8B-B14F-4D97-AF65-F5344CB8AC3E}">
        <p14:creationId xmlns:p14="http://schemas.microsoft.com/office/powerpoint/2010/main" val="3226506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C33A-8BB1-4939-B8B5-63281C636608}"/>
              </a:ext>
            </a:extLst>
          </p:cNvPr>
          <p:cNvSpPr>
            <a:spLocks noGrp="1"/>
          </p:cNvSpPr>
          <p:nvPr>
            <p:ph type="title"/>
          </p:nvPr>
        </p:nvSpPr>
        <p:spPr/>
        <p:txBody>
          <a:bodyPr/>
          <a:lstStyle/>
          <a:p>
            <a:r>
              <a:rPr lang="en-US" dirty="0"/>
              <a:t>Solution</a:t>
            </a:r>
          </a:p>
        </p:txBody>
      </p:sp>
      <p:sp>
        <p:nvSpPr>
          <p:cNvPr id="3" name="Content Placeholder 2">
            <a:extLst>
              <a:ext uri="{FF2B5EF4-FFF2-40B4-BE49-F238E27FC236}">
                <a16:creationId xmlns:a16="http://schemas.microsoft.com/office/drawing/2014/main" id="{79257DBE-BDDB-481B-B29C-2B2B4273F4DA}"/>
              </a:ext>
            </a:extLst>
          </p:cNvPr>
          <p:cNvSpPr>
            <a:spLocks noGrp="1"/>
          </p:cNvSpPr>
          <p:nvPr>
            <p:ph idx="1"/>
          </p:nvPr>
        </p:nvSpPr>
        <p:spPr/>
        <p:txBody>
          <a:bodyPr>
            <a:normAutofit fontScale="92500" lnSpcReduction="20000"/>
          </a:bodyPr>
          <a:lstStyle/>
          <a:p>
            <a:r>
              <a:rPr lang="en-US" dirty="0"/>
              <a:t>Apply properties of public key cryptographic algorithms to messages in order to create a signature that will be unique for each sender [Sta06]. The message is first compressed (hashed) to a smaller size (digest), and then it is encrypted using the sender’s private key. When the signed message arrives at its target, the receiver verifies the signature using the sender’s public key to decrypt the message, if it produces a readable message, it could only have been sent by this sender. The receiver then generates the hashed digest of the received message and compares it to the received hashed digest: if it matches the message has not been altered. </a:t>
            </a:r>
          </a:p>
          <a:p>
            <a:pPr marL="0" indent="0">
              <a:buNone/>
            </a:pPr>
            <a:endParaRPr lang="en-US" dirty="0"/>
          </a:p>
          <a:p>
            <a:r>
              <a:rPr lang="en-US" dirty="0"/>
              <a:t>This approach uses public key cryptography where one key is used for encryption and the other key for decryption.  To produce a digital signature (SIG), we encrypt (E) the hash value of a message (H(M)) using the sender’s private key (</a:t>
            </a:r>
            <a:r>
              <a:rPr lang="en-US" dirty="0" err="1"/>
              <a:t>PrK</a:t>
            </a:r>
            <a:r>
              <a:rPr lang="en-US" dirty="0"/>
              <a:t>):   SIG = </a:t>
            </a:r>
            <a:r>
              <a:rPr lang="en-US" dirty="0" err="1"/>
              <a:t>E</a:t>
            </a:r>
            <a:r>
              <a:rPr lang="en-US" baseline="-25000" dirty="0" err="1"/>
              <a:t>PrK</a:t>
            </a:r>
            <a:r>
              <a:rPr lang="en-US" dirty="0"/>
              <a:t> (H(M))</a:t>
            </a:r>
          </a:p>
          <a:p>
            <a:endParaRPr lang="en-US" dirty="0"/>
          </a:p>
        </p:txBody>
      </p:sp>
    </p:spTree>
    <p:extLst>
      <p:ext uri="{BB962C8B-B14F-4D97-AF65-F5344CB8AC3E}">
        <p14:creationId xmlns:p14="http://schemas.microsoft.com/office/powerpoint/2010/main" val="2500778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A899E-974A-4494-88A9-EDCCB732084F}"/>
              </a:ext>
            </a:extLst>
          </p:cNvPr>
          <p:cNvPicPr>
            <a:picLocks noChangeAspect="1"/>
          </p:cNvPicPr>
          <p:nvPr/>
        </p:nvPicPr>
        <p:blipFill>
          <a:blip r:embed="rId2"/>
          <a:stretch>
            <a:fillRect/>
          </a:stretch>
        </p:blipFill>
        <p:spPr>
          <a:xfrm>
            <a:off x="2364550" y="218368"/>
            <a:ext cx="7270890" cy="6485714"/>
          </a:xfrm>
          <a:prstGeom prst="rect">
            <a:avLst/>
          </a:prstGeom>
        </p:spPr>
      </p:pic>
      <p:sp>
        <p:nvSpPr>
          <p:cNvPr id="2" name="Title 1">
            <a:extLst>
              <a:ext uri="{FF2B5EF4-FFF2-40B4-BE49-F238E27FC236}">
                <a16:creationId xmlns:a16="http://schemas.microsoft.com/office/drawing/2014/main" id="{EE1645F3-0D66-4DBD-8613-E2A0893ECB6A}"/>
              </a:ext>
            </a:extLst>
          </p:cNvPr>
          <p:cNvSpPr>
            <a:spLocks noGrp="1"/>
          </p:cNvSpPr>
          <p:nvPr>
            <p:ph type="title"/>
          </p:nvPr>
        </p:nvSpPr>
        <p:spPr>
          <a:xfrm>
            <a:off x="838200" y="365125"/>
            <a:ext cx="10515600" cy="456627"/>
          </a:xfrm>
        </p:spPr>
        <p:txBody>
          <a:bodyPr>
            <a:normAutofit fontScale="90000"/>
          </a:bodyPr>
          <a:lstStyle/>
          <a:p>
            <a:r>
              <a:rPr lang="en-US" dirty="0"/>
              <a:t>Class diagram</a:t>
            </a:r>
          </a:p>
        </p:txBody>
      </p:sp>
    </p:spTree>
    <p:extLst>
      <p:ext uri="{BB962C8B-B14F-4D97-AF65-F5344CB8AC3E}">
        <p14:creationId xmlns:p14="http://schemas.microsoft.com/office/powerpoint/2010/main" val="126391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FBFA6-6F49-40AD-9536-4A3C89BF918A}"/>
              </a:ext>
            </a:extLst>
          </p:cNvPr>
          <p:cNvSpPr>
            <a:spLocks noGrp="1"/>
          </p:cNvSpPr>
          <p:nvPr>
            <p:ph type="title"/>
          </p:nvPr>
        </p:nvSpPr>
        <p:spPr>
          <a:xfrm>
            <a:off x="838200" y="365125"/>
            <a:ext cx="10515600" cy="641923"/>
          </a:xfrm>
        </p:spPr>
        <p:txBody>
          <a:bodyPr>
            <a:normAutofit fontScale="90000"/>
          </a:bodyPr>
          <a:lstStyle/>
          <a:p>
            <a:r>
              <a:rPr lang="en-US" dirty="0"/>
              <a:t>Use case “Sign a message”</a:t>
            </a:r>
          </a:p>
        </p:txBody>
      </p:sp>
      <p:pic>
        <p:nvPicPr>
          <p:cNvPr id="4" name="Picture 3">
            <a:extLst>
              <a:ext uri="{FF2B5EF4-FFF2-40B4-BE49-F238E27FC236}">
                <a16:creationId xmlns:a16="http://schemas.microsoft.com/office/drawing/2014/main" id="{E539E573-1B4D-480C-8205-DB21C8F724E0}"/>
              </a:ext>
            </a:extLst>
          </p:cNvPr>
          <p:cNvPicPr>
            <a:picLocks noChangeAspect="1"/>
          </p:cNvPicPr>
          <p:nvPr/>
        </p:nvPicPr>
        <p:blipFill>
          <a:blip r:embed="rId2"/>
          <a:stretch>
            <a:fillRect/>
          </a:stretch>
        </p:blipFill>
        <p:spPr>
          <a:xfrm>
            <a:off x="1417925" y="1248740"/>
            <a:ext cx="9454170" cy="5079553"/>
          </a:xfrm>
          <a:prstGeom prst="rect">
            <a:avLst/>
          </a:prstGeom>
        </p:spPr>
      </p:pic>
    </p:spTree>
    <p:extLst>
      <p:ext uri="{BB962C8B-B14F-4D97-AF65-F5344CB8AC3E}">
        <p14:creationId xmlns:p14="http://schemas.microsoft.com/office/powerpoint/2010/main" val="3975134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417E9B-206E-4ECA-AFA4-DC0A05A03E8E}"/>
              </a:ext>
            </a:extLst>
          </p:cNvPr>
          <p:cNvPicPr>
            <a:picLocks noChangeAspect="1"/>
          </p:cNvPicPr>
          <p:nvPr/>
        </p:nvPicPr>
        <p:blipFill>
          <a:blip r:embed="rId2"/>
          <a:stretch>
            <a:fillRect/>
          </a:stretch>
        </p:blipFill>
        <p:spPr>
          <a:xfrm>
            <a:off x="1659616" y="1248740"/>
            <a:ext cx="8298079" cy="4998989"/>
          </a:xfrm>
          <a:prstGeom prst="rect">
            <a:avLst/>
          </a:prstGeom>
        </p:spPr>
      </p:pic>
      <p:sp>
        <p:nvSpPr>
          <p:cNvPr id="2" name="Title 1">
            <a:extLst>
              <a:ext uri="{FF2B5EF4-FFF2-40B4-BE49-F238E27FC236}">
                <a16:creationId xmlns:a16="http://schemas.microsoft.com/office/drawing/2014/main" id="{804AC88A-C2EB-4F5F-92A8-6F41816B8640}"/>
              </a:ext>
            </a:extLst>
          </p:cNvPr>
          <p:cNvSpPr>
            <a:spLocks noGrp="1"/>
          </p:cNvSpPr>
          <p:nvPr>
            <p:ph type="title"/>
          </p:nvPr>
        </p:nvSpPr>
        <p:spPr>
          <a:xfrm>
            <a:off x="838200" y="365126"/>
            <a:ext cx="10515600" cy="573444"/>
          </a:xfrm>
        </p:spPr>
        <p:txBody>
          <a:bodyPr>
            <a:normAutofit fontScale="90000"/>
          </a:bodyPr>
          <a:lstStyle/>
          <a:p>
            <a:r>
              <a:rPr lang="en-US" dirty="0"/>
              <a:t>Use case “Verify a signature”</a:t>
            </a:r>
          </a:p>
        </p:txBody>
      </p:sp>
    </p:spTree>
    <p:extLst>
      <p:ext uri="{BB962C8B-B14F-4D97-AF65-F5344CB8AC3E}">
        <p14:creationId xmlns:p14="http://schemas.microsoft.com/office/powerpoint/2010/main" val="2792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29FA1-6F04-489C-B82E-DC9E1E875273}"/>
              </a:ext>
            </a:extLst>
          </p:cNvPr>
          <p:cNvSpPr>
            <a:spLocks noGrp="1"/>
          </p:cNvSpPr>
          <p:nvPr>
            <p:ph type="title"/>
          </p:nvPr>
        </p:nvSpPr>
        <p:spPr>
          <a:xfrm>
            <a:off x="838200" y="365125"/>
            <a:ext cx="10515600" cy="883615"/>
          </a:xfrm>
        </p:spPr>
        <p:txBody>
          <a:bodyPr/>
          <a:lstStyle/>
          <a:p>
            <a:r>
              <a:rPr lang="en-US" dirty="0"/>
              <a:t>Known uses</a:t>
            </a:r>
          </a:p>
        </p:txBody>
      </p:sp>
      <p:sp>
        <p:nvSpPr>
          <p:cNvPr id="3" name="Content Placeholder 2">
            <a:extLst>
              <a:ext uri="{FF2B5EF4-FFF2-40B4-BE49-F238E27FC236}">
                <a16:creationId xmlns:a16="http://schemas.microsoft.com/office/drawing/2014/main" id="{7043EAD8-C9A9-441B-B52F-7321ADE412FD}"/>
              </a:ext>
            </a:extLst>
          </p:cNvPr>
          <p:cNvSpPr>
            <a:spLocks noGrp="1"/>
          </p:cNvSpPr>
          <p:nvPr>
            <p:ph idx="1"/>
          </p:nvPr>
        </p:nvSpPr>
        <p:spPr>
          <a:xfrm>
            <a:off x="838200" y="1349445"/>
            <a:ext cx="10515600" cy="4827518"/>
          </a:xfrm>
        </p:spPr>
        <p:txBody>
          <a:bodyPr>
            <a:normAutofit fontScale="92500" lnSpcReduction="10000"/>
          </a:bodyPr>
          <a:lstStyle/>
          <a:p>
            <a:pPr lvl="0"/>
            <a:r>
              <a:rPr lang="en-US" dirty="0"/>
              <a:t>Adobe Reader and Acrobat [Ado05] have an extended security feature that allows users to digitally sign PDF documents.</a:t>
            </a:r>
          </a:p>
          <a:p>
            <a:pPr lvl="0"/>
            <a:r>
              <a:rPr lang="en-US" dirty="0" err="1"/>
              <a:t>CoSign</a:t>
            </a:r>
            <a:r>
              <a:rPr lang="en-US" dirty="0"/>
              <a:t> [</a:t>
            </a:r>
            <a:r>
              <a:rPr lang="en-US" dirty="0" err="1"/>
              <a:t>Arx</a:t>
            </a:r>
            <a:r>
              <a:rPr lang="en-US" dirty="0"/>
              <a:t>] digitally signs different types of documents, files, forms, and other electronic transactions. </a:t>
            </a:r>
          </a:p>
          <a:p>
            <a:pPr lvl="0"/>
            <a:r>
              <a:rPr lang="en-US" dirty="0" err="1"/>
              <a:t>GNuPG</a:t>
            </a:r>
            <a:r>
              <a:rPr lang="en-US" dirty="0"/>
              <a:t> [Gnu] digitally signs e-mail messages.</a:t>
            </a:r>
          </a:p>
          <a:p>
            <a:pPr lvl="0"/>
            <a:r>
              <a:rPr lang="en-US" dirty="0"/>
              <a:t>The Java Cryptographic Architecture [Sun] includes APIs for digital signature.</a:t>
            </a:r>
          </a:p>
          <a:p>
            <a:pPr lvl="0"/>
            <a:r>
              <a:rPr lang="en-US" dirty="0"/>
              <a:t>Microsoft </a:t>
            </a:r>
            <a:r>
              <a:rPr lang="en-US" dirty="0" err="1"/>
              <a:t>.Net</a:t>
            </a:r>
            <a:r>
              <a:rPr lang="en-US" dirty="0"/>
              <a:t> [Mic07] includes APIs for asymmetric cryptography such as digital signature.</a:t>
            </a:r>
          </a:p>
          <a:p>
            <a:pPr lvl="0"/>
            <a:r>
              <a:rPr lang="en-US" dirty="0"/>
              <a:t>XML Signature [W3C08] is one of the foundation web services security standards that defines the structure and process of digital signatures in XML messages.</a:t>
            </a:r>
          </a:p>
          <a:p>
            <a:endParaRPr lang="en-US" dirty="0"/>
          </a:p>
        </p:txBody>
      </p:sp>
    </p:spTree>
    <p:extLst>
      <p:ext uri="{BB962C8B-B14F-4D97-AF65-F5344CB8AC3E}">
        <p14:creationId xmlns:p14="http://schemas.microsoft.com/office/powerpoint/2010/main" val="796520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Date Placeholder 2"/>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836852A2-FA07-4F36-BC23-D08807D040D6}" type="datetime1">
              <a:rPr lang="en-US" sz="1400">
                <a:latin typeface="Times New Roman" pitchFamily="18" charset="0"/>
              </a:rPr>
              <a:pPr eaLnBrk="0" hangingPunct="0"/>
              <a:t>11/3/2018</a:t>
            </a:fld>
            <a:endParaRPr lang="en-US" sz="1400">
              <a:latin typeface="Times New Roman" pitchFamily="18" charset="0"/>
            </a:endParaRPr>
          </a:p>
        </p:txBody>
      </p:sp>
      <p:sp>
        <p:nvSpPr>
          <p:cNvPr id="129026" name="Slide Number Placeholder 4"/>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20855D25-343E-4FAA-AB07-F9BA61F19F18}" type="slidenum">
              <a:rPr lang="en-US" sz="1400">
                <a:latin typeface="Times New Roman" pitchFamily="18" charset="0"/>
              </a:rPr>
              <a:pPr algn="r" eaLnBrk="0" hangingPunct="0"/>
              <a:t>25</a:t>
            </a:fld>
            <a:endParaRPr lang="en-US" sz="1400">
              <a:latin typeface="Times New Roman" pitchFamily="18" charset="0"/>
            </a:endParaRPr>
          </a:p>
        </p:txBody>
      </p:sp>
      <p:sp>
        <p:nvSpPr>
          <p:cNvPr id="129027" name="Rectangle 2"/>
          <p:cNvSpPr>
            <a:spLocks noChangeArrowheads="1"/>
          </p:cNvSpPr>
          <p:nvPr/>
        </p:nvSpPr>
        <p:spPr bwMode="auto">
          <a:xfrm>
            <a:off x="2209800" y="228600"/>
            <a:ext cx="7772400" cy="1143000"/>
          </a:xfrm>
          <a:prstGeom prst="rect">
            <a:avLst/>
          </a:prstGeom>
          <a:noFill/>
          <a:ln w="9525">
            <a:noFill/>
            <a:miter lim="800000"/>
            <a:headEnd/>
            <a:tailEnd/>
          </a:ln>
        </p:spPr>
        <p:txBody>
          <a:bodyPr anchor="ctr"/>
          <a:lstStyle/>
          <a:p>
            <a:pPr algn="ctr"/>
            <a:r>
              <a:rPr lang="en-US" sz="4400">
                <a:latin typeface="Calibri" pitchFamily="34" charset="0"/>
              </a:rPr>
              <a:t>Secure channels</a:t>
            </a:r>
          </a:p>
        </p:txBody>
      </p:sp>
      <p:pic>
        <p:nvPicPr>
          <p:cNvPr id="129028" name="Picture 3"/>
          <p:cNvPicPr>
            <a:picLocks noChangeAspect="1" noChangeArrowheads="1"/>
          </p:cNvPicPr>
          <p:nvPr/>
        </p:nvPicPr>
        <p:blipFill>
          <a:blip r:embed="rId2" cstate="print"/>
          <a:srcRect/>
          <a:stretch>
            <a:fillRect/>
          </a:stretch>
        </p:blipFill>
        <p:spPr bwMode="auto">
          <a:xfrm>
            <a:off x="3076575" y="1524000"/>
            <a:ext cx="6040438" cy="4959350"/>
          </a:xfrm>
          <a:prstGeom prst="rect">
            <a:avLst/>
          </a:prstGeom>
          <a:noFill/>
          <a:ln w="9525">
            <a:noFill/>
            <a:miter lim="800000"/>
            <a:headEnd/>
            <a:tailEnd/>
          </a:ln>
        </p:spPr>
      </p:pic>
    </p:spTree>
    <p:extLst>
      <p:ext uri="{BB962C8B-B14F-4D97-AF65-F5344CB8AC3E}">
        <p14:creationId xmlns:p14="http://schemas.microsoft.com/office/powerpoint/2010/main" val="3009155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ChangeArrowheads="1"/>
          </p:cNvSpPr>
          <p:nvPr/>
        </p:nvSpPr>
        <p:spPr bwMode="auto">
          <a:xfrm>
            <a:off x="2209800" y="228600"/>
            <a:ext cx="7772400" cy="1143000"/>
          </a:xfrm>
          <a:prstGeom prst="rect">
            <a:avLst/>
          </a:prstGeom>
          <a:noFill/>
          <a:ln w="9525">
            <a:noFill/>
            <a:miter lim="800000"/>
            <a:headEnd/>
            <a:tailEnd/>
          </a:ln>
        </p:spPr>
        <p:txBody>
          <a:bodyPr anchor="ctr"/>
          <a:lstStyle/>
          <a:p>
            <a:pPr algn="ctr" eaLnBrk="0" hangingPunct="0"/>
            <a:r>
              <a:rPr lang="en-US" sz="4400">
                <a:latin typeface="Calibri" pitchFamily="34" charset="0"/>
              </a:rPr>
              <a:t>IPsec</a:t>
            </a:r>
          </a:p>
        </p:txBody>
      </p:sp>
      <p:sp>
        <p:nvSpPr>
          <p:cNvPr id="130050" name="Rectangle 3"/>
          <p:cNvSpPr>
            <a:spLocks noChangeArrowheads="1"/>
          </p:cNvSpPr>
          <p:nvPr/>
        </p:nvSpPr>
        <p:spPr bwMode="auto">
          <a:xfrm>
            <a:off x="2209800" y="1676400"/>
            <a:ext cx="7772400" cy="4419600"/>
          </a:xfrm>
          <a:prstGeom prst="rect">
            <a:avLst/>
          </a:prstGeom>
          <a:noFill/>
          <a:ln w="9525">
            <a:noFill/>
            <a:miter lim="800000"/>
            <a:headEnd/>
            <a:tailEnd/>
          </a:ln>
        </p:spPr>
        <p:txBody>
          <a:bodyPr/>
          <a:lstStyle/>
          <a:p>
            <a:pPr marL="342900" indent="-342900" eaLnBrk="0" hangingPunct="0">
              <a:lnSpc>
                <a:spcPct val="90000"/>
              </a:lnSpc>
              <a:spcBef>
                <a:spcPct val="20000"/>
              </a:spcBef>
              <a:buFont typeface="Arial" charset="0"/>
              <a:buChar char="•"/>
            </a:pPr>
            <a:r>
              <a:rPr lang="en-US" sz="2800">
                <a:latin typeface="Calibri" pitchFamily="34" charset="0"/>
              </a:rPr>
              <a:t>IPsec defines security protocols for the IP layer and can be used with TCP or UDP. It provides for confidentiality, authentication, and key management. It can also be used to build VPNs (see later). </a:t>
            </a:r>
          </a:p>
          <a:p>
            <a:pPr marL="342900" indent="-342900" eaLnBrk="0" hangingPunct="0">
              <a:lnSpc>
                <a:spcPct val="90000"/>
              </a:lnSpc>
              <a:spcBef>
                <a:spcPct val="20000"/>
              </a:spcBef>
              <a:buFont typeface="Arial" charset="0"/>
              <a:buChar char="•"/>
            </a:pPr>
            <a:r>
              <a:rPr lang="en-US" sz="2800">
                <a:latin typeface="Calibri" pitchFamily="34" charset="0"/>
              </a:rPr>
              <a:t>Its advantages include being transparent to applications and to users because it is below the transport layer. </a:t>
            </a:r>
          </a:p>
          <a:p>
            <a:pPr marL="342900" indent="-342900" eaLnBrk="0" hangingPunct="0">
              <a:lnSpc>
                <a:spcPct val="90000"/>
              </a:lnSpc>
              <a:spcBef>
                <a:spcPct val="20000"/>
              </a:spcBef>
              <a:buFont typeface="Arial" charset="0"/>
              <a:buChar char="•"/>
            </a:pPr>
            <a:r>
              <a:rPr lang="en-US" sz="2800">
                <a:latin typeface="Calibri" pitchFamily="34" charset="0"/>
              </a:rPr>
              <a:t>Two protocols provide security: an authentication protocol using the message header (AH) and an encryption/authentication protocol, the Encapsulation Security Payload (ESP). </a:t>
            </a:r>
          </a:p>
        </p:txBody>
      </p:sp>
    </p:spTree>
    <p:extLst>
      <p:ext uri="{BB962C8B-B14F-4D97-AF65-F5344CB8AC3E}">
        <p14:creationId xmlns:p14="http://schemas.microsoft.com/office/powerpoint/2010/main" val="1330396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altLang="en-US" dirty="0"/>
              <a:t>Secure Sockets Layer/Transport Layer Security</a:t>
            </a:r>
          </a:p>
        </p:txBody>
      </p:sp>
      <p:sp>
        <p:nvSpPr>
          <p:cNvPr id="443395" name="Rectangle 3"/>
          <p:cNvSpPr>
            <a:spLocks noGrp="1" noChangeArrowheads="1"/>
          </p:cNvSpPr>
          <p:nvPr>
            <p:ph type="body" idx="1"/>
          </p:nvPr>
        </p:nvSpPr>
        <p:spPr/>
        <p:txBody>
          <a:bodyPr>
            <a:normAutofit/>
          </a:bodyPr>
          <a:lstStyle/>
          <a:p>
            <a:pPr>
              <a:lnSpc>
                <a:spcPct val="80000"/>
              </a:lnSpc>
            </a:pPr>
            <a:r>
              <a:rPr lang="en-US" altLang="en-US" sz="2400" dirty="0"/>
              <a:t>SSL was developed by Netscape to provide message con­fidentiality and integrity.  SSL has now been replaced by TLS which is an IETF standard.</a:t>
            </a:r>
          </a:p>
          <a:p>
            <a:pPr>
              <a:lnSpc>
                <a:spcPct val="80000"/>
              </a:lnSpc>
            </a:pPr>
            <a:r>
              <a:rPr lang="en-US" altLang="en-US" sz="2400" dirty="0"/>
              <a:t>SSL/TLS is a </a:t>
            </a:r>
            <a:r>
              <a:rPr lang="en-US" altLang="en-US" sz="2400" b="1" dirty="0"/>
              <a:t>transport layer protocol</a:t>
            </a:r>
            <a:r>
              <a:rPr lang="en-US" altLang="en-US" sz="2400" dirty="0"/>
              <a:t>: It encrypts the traffic between two communicating applications using symmetric cryptography.  </a:t>
            </a:r>
          </a:p>
          <a:p>
            <a:pPr>
              <a:lnSpc>
                <a:spcPct val="80000"/>
              </a:lnSpc>
            </a:pPr>
            <a:r>
              <a:rPr lang="en-US" altLang="en-US" sz="2400" dirty="0"/>
              <a:t>SSL/TLS is positioned just above TCP.  In many cases it is used to encrypt communication between a web browser and a web server.  However, its application is not restricted to the Web — in principle it is possible to use it between any two parts of a communicating application</a:t>
            </a:r>
          </a:p>
          <a:p>
            <a:pPr>
              <a:lnSpc>
                <a:spcPct val="80000"/>
              </a:lnSpc>
            </a:pPr>
            <a:r>
              <a:rPr lang="en-US" altLang="en-US" sz="2400" dirty="0"/>
              <a:t>It is used for web browsing, email, fax, instant messaging, and Voice-over-IP</a:t>
            </a:r>
          </a:p>
        </p:txBody>
      </p:sp>
    </p:spTree>
    <p:extLst>
      <p:ext uri="{BB962C8B-B14F-4D97-AF65-F5344CB8AC3E}">
        <p14:creationId xmlns:p14="http://schemas.microsoft.com/office/powerpoint/2010/main" val="1810591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a:t>
            </a:r>
            <a:r>
              <a:rPr lang="en-US" dirty="0" err="1"/>
              <a:t>subprotocols</a:t>
            </a:r>
            <a:endParaRPr lang="en-US" dirty="0"/>
          </a:p>
        </p:txBody>
      </p:sp>
      <p:sp>
        <p:nvSpPr>
          <p:cNvPr id="3" name="Content Placeholder 2"/>
          <p:cNvSpPr>
            <a:spLocks noGrp="1"/>
          </p:cNvSpPr>
          <p:nvPr>
            <p:ph idx="1"/>
          </p:nvPr>
        </p:nvSpPr>
        <p:spPr/>
        <p:txBody>
          <a:bodyPr>
            <a:normAutofit fontScale="77500" lnSpcReduction="20000"/>
          </a:bodyPr>
          <a:lstStyle/>
          <a:p>
            <a:r>
              <a:rPr lang="en-US" altLang="en-US" dirty="0"/>
              <a:t>The SSL/TLS </a:t>
            </a:r>
            <a:r>
              <a:rPr lang="en-US" altLang="en-US" b="1" dirty="0"/>
              <a:t>Record Protocol </a:t>
            </a:r>
            <a:r>
              <a:rPr lang="en-US" altLang="en-US" dirty="0"/>
              <a:t>is responsible for encryption between the two endpoints of the communications channel.  </a:t>
            </a:r>
          </a:p>
          <a:p>
            <a:r>
              <a:rPr lang="en-US" altLang="en-US" dirty="0"/>
              <a:t>The SSL/TLS </a:t>
            </a:r>
            <a:r>
              <a:rPr lang="en-US" altLang="en-US" b="1" dirty="0"/>
              <a:t>Handshake Protocol </a:t>
            </a:r>
            <a:r>
              <a:rPr lang="en-US" altLang="en-US" dirty="0"/>
              <a:t> authenticates the parties who will be communicating, and negotiates an encryption algorithm and keys to use during communication.</a:t>
            </a:r>
          </a:p>
          <a:p>
            <a:pPr marL="0" indent="0">
              <a:buNone/>
            </a:pPr>
            <a:r>
              <a:rPr lang="en-US" dirty="0"/>
              <a:t>The handshake protocol has two sub-protocols. </a:t>
            </a:r>
          </a:p>
          <a:p>
            <a:r>
              <a:rPr lang="en-US" dirty="0"/>
              <a:t>The </a:t>
            </a:r>
            <a:r>
              <a:rPr lang="en-US" b="1" dirty="0"/>
              <a:t>change cipher spec protocol </a:t>
            </a:r>
            <a:r>
              <a:rPr lang="en-US" dirty="0"/>
              <a:t>is used to change the encryption being used by the client and server. It is normally used as part of the handshake protocol to switch to symmetric key encryption. The CCS protocol is a single message that tells the peer that the sender wants to change to a new set of keys, which are then created from information exchanged by the handshake protocol.</a:t>
            </a:r>
          </a:p>
          <a:p>
            <a:r>
              <a:rPr lang="en-US" dirty="0"/>
              <a:t>The </a:t>
            </a:r>
            <a:r>
              <a:rPr lang="en-US" b="1" dirty="0"/>
              <a:t>alert</a:t>
            </a:r>
            <a:r>
              <a:rPr lang="en-US" dirty="0"/>
              <a:t> protocol is used to alert status changes to the peer. The primary use of this protocol is to report the cause of failure. Status changes include such things as error condition like invalid message received or message cannot be decrypted, as well as things like the connection has closed</a:t>
            </a:r>
          </a:p>
        </p:txBody>
      </p:sp>
    </p:spTree>
    <p:extLst>
      <p:ext uri="{BB962C8B-B14F-4D97-AF65-F5344CB8AC3E}">
        <p14:creationId xmlns:p14="http://schemas.microsoft.com/office/powerpoint/2010/main" val="3784565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C755DD75-5710-4379-A59B-9302D5DE9ED9}"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44441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008E15C1-32CF-4239-B982-DBC965409141}" type="slidenum">
              <a:rPr lang="en-US" altLang="en-US" sz="1400" b="0" i="0">
                <a:latin typeface="Times New Roman" panose="02020603050405020304" pitchFamily="18" charset="0"/>
              </a:rPr>
              <a:pPr eaLnBrk="0" hangingPunct="0">
                <a:spcBef>
                  <a:spcPct val="0"/>
                </a:spcBef>
                <a:buFontTx/>
                <a:buNone/>
              </a:pPr>
              <a:t>29</a:t>
            </a:fld>
            <a:endParaRPr lang="en-US" altLang="en-US" sz="1400" b="0" i="0">
              <a:latin typeface="Times New Roman" panose="02020603050405020304" pitchFamily="18" charset="0"/>
            </a:endParaRPr>
          </a:p>
        </p:txBody>
      </p:sp>
      <p:sp>
        <p:nvSpPr>
          <p:cNvPr id="444420" name="Rectangle 2"/>
          <p:cNvSpPr>
            <a:spLocks noGrp="1" noChangeArrowheads="1"/>
          </p:cNvSpPr>
          <p:nvPr>
            <p:ph type="title" idx="4294967295"/>
          </p:nvPr>
        </p:nvSpPr>
        <p:spPr/>
        <p:txBody>
          <a:bodyPr/>
          <a:lstStyle/>
          <a:p>
            <a:pPr eaLnBrk="1" hangingPunct="1"/>
            <a:r>
              <a:rPr lang="en-US" altLang="en-US"/>
              <a:t>Issues</a:t>
            </a:r>
          </a:p>
        </p:txBody>
      </p:sp>
      <p:sp>
        <p:nvSpPr>
          <p:cNvPr id="444421" name="Rectangle 3"/>
          <p:cNvSpPr>
            <a:spLocks noGrp="1" noChangeArrowheads="1"/>
          </p:cNvSpPr>
          <p:nvPr>
            <p:ph type="body" idx="4294967295"/>
          </p:nvPr>
        </p:nvSpPr>
        <p:spPr/>
        <p:txBody>
          <a:bodyPr/>
          <a:lstStyle/>
          <a:p>
            <a:pPr eaLnBrk="1" hangingPunct="1">
              <a:buFont typeface="Symbol" panose="05050102010706020507" pitchFamily="18" charset="2"/>
              <a:buChar char="·"/>
            </a:pPr>
            <a:r>
              <a:rPr lang="en-US" altLang="en-US" sz="2400"/>
              <a:t>Authentication applies to principals. Principals are users, host machines, sites, processes.</a:t>
            </a:r>
          </a:p>
          <a:p>
            <a:pPr eaLnBrk="1" hangingPunct="1">
              <a:buFont typeface="Symbol" panose="05050102010706020507" pitchFamily="18" charset="2"/>
              <a:buChar char="·"/>
            </a:pPr>
            <a:r>
              <a:rPr lang="en-US" altLang="en-US" sz="2400"/>
              <a:t>Principals must mutually authenticate.</a:t>
            </a:r>
          </a:p>
          <a:p>
            <a:pPr eaLnBrk="1" hangingPunct="1">
              <a:buFont typeface="Symbol" panose="05050102010706020507" pitchFamily="18" charset="2"/>
              <a:buChar char="·"/>
            </a:pPr>
            <a:r>
              <a:rPr lang="en-US" altLang="en-US" sz="2400"/>
              <a:t>Users authenticate themselves to hosts and services. </a:t>
            </a:r>
          </a:p>
          <a:p>
            <a:pPr eaLnBrk="1" hangingPunct="1">
              <a:buFont typeface="Symbol" panose="05050102010706020507" pitchFamily="18" charset="2"/>
              <a:buChar char="·"/>
            </a:pPr>
            <a:r>
              <a:rPr lang="en-US" altLang="en-US" sz="2400"/>
              <a:t>Authentication information must be protected.</a:t>
            </a:r>
          </a:p>
          <a:p>
            <a:pPr eaLnBrk="1" hangingPunct="1">
              <a:buFont typeface="Symbol" panose="05050102010706020507" pitchFamily="18" charset="2"/>
              <a:buChar char="·"/>
            </a:pPr>
            <a:r>
              <a:rPr lang="en-US" altLang="en-US" sz="2400"/>
              <a:t>Individual messages may need to be authenticated.</a:t>
            </a:r>
            <a:endParaRPr lang="en-US" altLang="en-US"/>
          </a:p>
          <a:p>
            <a:pPr eaLnBrk="1" hangingPunct="1"/>
            <a:endParaRPr lang="en-US" altLang="en-US"/>
          </a:p>
          <a:p>
            <a:pPr eaLnBrk="1" hangingPunct="1"/>
            <a:endParaRPr lang="en-US" altLang="en-US"/>
          </a:p>
        </p:txBody>
      </p:sp>
    </p:spTree>
    <p:extLst>
      <p:ext uri="{BB962C8B-B14F-4D97-AF65-F5344CB8AC3E}">
        <p14:creationId xmlns:p14="http://schemas.microsoft.com/office/powerpoint/2010/main" val="250945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Network security functions</a:t>
            </a:r>
          </a:p>
        </p:txBody>
      </p:sp>
      <p:sp>
        <p:nvSpPr>
          <p:cNvPr id="4" name="Content Placeholder 3"/>
          <p:cNvSpPr>
            <a:spLocks noGrp="1"/>
          </p:cNvSpPr>
          <p:nvPr>
            <p:ph idx="1"/>
          </p:nvPr>
        </p:nvSpPr>
        <p:spPr/>
        <p:txBody>
          <a:bodyPr/>
          <a:lstStyle/>
          <a:p>
            <a:r>
              <a:rPr lang="en-US" dirty="0"/>
              <a:t>Protocols apply cryptography to build secure channels</a:t>
            </a:r>
          </a:p>
          <a:p>
            <a:r>
              <a:rPr lang="en-US" dirty="0"/>
              <a:t>VPNs provide cryptographic tunnels</a:t>
            </a:r>
          </a:p>
          <a:p>
            <a:r>
              <a:rPr lang="en-US" dirty="0"/>
              <a:t>IDS (Intrusion Detection Systems) detect attacks in real time and alert the system</a:t>
            </a:r>
          </a:p>
          <a:p>
            <a:r>
              <a:rPr lang="en-US" dirty="0"/>
              <a:t>Firewalls filter traffic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92276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Title 1"/>
          <p:cNvSpPr>
            <a:spLocks noGrp="1"/>
          </p:cNvSpPr>
          <p:nvPr>
            <p:ph type="title"/>
          </p:nvPr>
        </p:nvSpPr>
        <p:spPr/>
        <p:txBody>
          <a:bodyPr/>
          <a:lstStyle/>
          <a:p>
            <a:r>
              <a:rPr lang="en-US" altLang="en-US"/>
              <a:t>TLS (SSL) protocol pattern</a:t>
            </a:r>
          </a:p>
        </p:txBody>
      </p:sp>
      <p:pic>
        <p:nvPicPr>
          <p:cNvPr id="467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1"/>
            <a:ext cx="83058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23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Title 1"/>
          <p:cNvSpPr>
            <a:spLocks noGrp="1"/>
          </p:cNvSpPr>
          <p:nvPr>
            <p:ph type="title"/>
          </p:nvPr>
        </p:nvSpPr>
        <p:spPr/>
        <p:txBody>
          <a:bodyPr/>
          <a:lstStyle/>
          <a:p>
            <a:r>
              <a:rPr lang="en-US" altLang="en-US"/>
              <a:t>UC: Request service</a:t>
            </a:r>
          </a:p>
        </p:txBody>
      </p:sp>
      <p:pic>
        <p:nvPicPr>
          <p:cNvPr id="4689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1"/>
            <a:ext cx="8229600"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351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TLS attack: </a:t>
            </a:r>
            <a:r>
              <a:rPr lang="en-US" dirty="0" err="1"/>
              <a:t>heartbleed</a:t>
            </a:r>
            <a:endParaRPr lang="en-US" dirty="0"/>
          </a:p>
        </p:txBody>
      </p:sp>
      <p:sp>
        <p:nvSpPr>
          <p:cNvPr id="3" name="Content Placeholder 2"/>
          <p:cNvSpPr>
            <a:spLocks noGrp="1"/>
          </p:cNvSpPr>
          <p:nvPr>
            <p:ph idx="1"/>
          </p:nvPr>
        </p:nvSpPr>
        <p:spPr/>
        <p:txBody>
          <a:bodyPr>
            <a:normAutofit fontScale="70000" lnSpcReduction="20000"/>
          </a:bodyPr>
          <a:lstStyle/>
          <a:p>
            <a:r>
              <a:rPr lang="en-US" dirty="0"/>
              <a:t>OpenSSL is an open-source cryptographic library for the implementation of SSL/TLS. The OpenSSL main library was written in the C programming language and has had many released versions.</a:t>
            </a:r>
          </a:p>
          <a:p>
            <a:r>
              <a:rPr lang="en-US" dirty="0"/>
              <a:t>OpenSSL has had several notable vulnerabilities and the Heartbleed vulnerability has had the most serious impact</a:t>
            </a:r>
          </a:p>
          <a:p>
            <a:r>
              <a:rPr lang="en-US" dirty="0"/>
              <a:t>Heartbleed is an attack of the heartbeat extension of OpenSSL, where a message is sent to another node that is echoed back to assure the sender that the receiver is working </a:t>
            </a:r>
          </a:p>
          <a:p>
            <a:r>
              <a:rPr lang="en-US" dirty="0"/>
              <a:t>A Heartbeat is a well-known reliability mechanism, described by a pattern in (Buckley and Fernandez 2009: Acknowledgement pattern). </a:t>
            </a:r>
          </a:p>
          <a:p>
            <a:r>
              <a:rPr lang="en-US" dirty="0"/>
              <a:t>This vulnerability results from improper input validation (lack of bounds check) in the implementation of the TLS heartbeat extension (OpenSSL, Wikipedia). </a:t>
            </a:r>
          </a:p>
          <a:p>
            <a:r>
              <a:rPr lang="en-US" dirty="0"/>
              <a:t>Heartbleed is registered in the Common Vulnerabilities and Exposures system as CVE-2014-0160 (CVE). </a:t>
            </a:r>
          </a:p>
          <a:p>
            <a:r>
              <a:rPr lang="en-US" dirty="0"/>
              <a:t>While this extension is an implementation feature of OpenSSL, it is possible that other protocols may use heartbeats in the future, in which case designers should know how to avoid a potential vulnerability. This possibility makes this attack a pattern as opposed to just an incident.</a:t>
            </a:r>
          </a:p>
          <a:p>
            <a:endParaRPr lang="en-US" dirty="0"/>
          </a:p>
        </p:txBody>
      </p:sp>
    </p:spTree>
    <p:extLst>
      <p:ext uri="{BB962C8B-B14F-4D97-AF65-F5344CB8AC3E}">
        <p14:creationId xmlns:p14="http://schemas.microsoft.com/office/powerpoint/2010/main" val="551558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3"/>
          <p:cNvSpPr>
            <a:spLocks noGrp="1"/>
          </p:cNvSpPr>
          <p:nvPr>
            <p:ph type="title"/>
          </p:nvPr>
        </p:nvSpPr>
        <p:spPr/>
        <p:txBody>
          <a:bodyPr/>
          <a:lstStyle/>
          <a:p>
            <a:r>
              <a:rPr lang="en-US"/>
              <a:t>Acknowledgement pattern</a:t>
            </a:r>
          </a:p>
        </p:txBody>
      </p:sp>
      <p:pic>
        <p:nvPicPr>
          <p:cNvPr id="227330" name="Picture 2"/>
          <p:cNvPicPr>
            <a:picLocks noChangeAspect="1" noChangeArrowheads="1"/>
          </p:cNvPicPr>
          <p:nvPr/>
        </p:nvPicPr>
        <p:blipFill>
          <a:blip r:embed="rId2" cstate="print"/>
          <a:srcRect/>
          <a:stretch>
            <a:fillRect/>
          </a:stretch>
        </p:blipFill>
        <p:spPr bwMode="auto">
          <a:xfrm>
            <a:off x="2310493" y="2200274"/>
            <a:ext cx="5746469" cy="3637189"/>
          </a:xfrm>
          <a:prstGeom prst="rect">
            <a:avLst/>
          </a:prstGeom>
          <a:noFill/>
          <a:ln w="9525">
            <a:noFill/>
            <a:miter lim="800000"/>
            <a:headEnd/>
            <a:tailEnd/>
          </a:ln>
        </p:spPr>
      </p:pic>
    </p:spTree>
    <p:extLst>
      <p:ext uri="{BB962C8B-B14F-4D97-AF65-F5344CB8AC3E}">
        <p14:creationId xmlns:p14="http://schemas.microsoft.com/office/powerpoint/2010/main" val="181647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Title 1"/>
          <p:cNvSpPr>
            <a:spLocks noGrp="1"/>
          </p:cNvSpPr>
          <p:nvPr>
            <p:ph type="title"/>
          </p:nvPr>
        </p:nvSpPr>
        <p:spPr/>
        <p:txBody>
          <a:bodyPr/>
          <a:lstStyle/>
          <a:p>
            <a:r>
              <a:rPr lang="en-US" dirty="0"/>
              <a:t>Acknowledgement description</a:t>
            </a:r>
          </a:p>
        </p:txBody>
      </p:sp>
      <p:sp>
        <p:nvSpPr>
          <p:cNvPr id="226306" name="Content Placeholder 2"/>
          <p:cNvSpPr>
            <a:spLocks noGrp="1"/>
          </p:cNvSpPr>
          <p:nvPr>
            <p:ph idx="1"/>
          </p:nvPr>
        </p:nvSpPr>
        <p:spPr/>
        <p:txBody>
          <a:bodyPr>
            <a:normAutofit fontScale="92500"/>
          </a:bodyPr>
          <a:lstStyle/>
          <a:p>
            <a:r>
              <a:rPr lang="en-US" dirty="0"/>
              <a:t>The </a:t>
            </a:r>
            <a:r>
              <a:rPr lang="en-US" b="1" dirty="0"/>
              <a:t>Sender</a:t>
            </a:r>
            <a:r>
              <a:rPr lang="en-US" dirty="0"/>
              <a:t> in conjunction with the </a:t>
            </a:r>
            <a:r>
              <a:rPr lang="en-US" b="1" dirty="0"/>
              <a:t>Timer</a:t>
            </a:r>
            <a:r>
              <a:rPr lang="en-US" dirty="0"/>
              <a:t> constitutes the Monitoring system. The Sender is responsible for contacting the monitored system. </a:t>
            </a:r>
          </a:p>
          <a:p>
            <a:r>
              <a:rPr lang="en-US" dirty="0"/>
              <a:t>The </a:t>
            </a:r>
            <a:r>
              <a:rPr lang="en-US" b="1" dirty="0"/>
              <a:t>Timer </a:t>
            </a:r>
            <a:r>
              <a:rPr lang="en-US" dirty="0"/>
              <a:t>is responsible for counting down the timeout period every time an input is provided to the monitored system. When the timeout period expires for N consecutive times without receiving an acknowledgement from the monitored system, the timer detects an error on the Monitored system and notifies the sender. </a:t>
            </a:r>
          </a:p>
          <a:p>
            <a:r>
              <a:rPr lang="en-US" dirty="0"/>
              <a:t>The </a:t>
            </a:r>
            <a:r>
              <a:rPr lang="en-US" b="1" dirty="0"/>
              <a:t>Receiver</a:t>
            </a:r>
            <a:r>
              <a:rPr lang="en-US" dirty="0"/>
              <a:t> in conjunction with the </a:t>
            </a:r>
            <a:r>
              <a:rPr lang="en-US" b="1" dirty="0"/>
              <a:t>Acknowledger</a:t>
            </a:r>
            <a:r>
              <a:rPr lang="en-US" dirty="0"/>
              <a:t> entity constitutes the Monitored system. The Acknowledger is responsible for sending an acknowledgement to the timer every time the monitored system receives an input.</a:t>
            </a:r>
          </a:p>
        </p:txBody>
      </p:sp>
    </p:spTree>
    <p:extLst>
      <p:ext uri="{BB962C8B-B14F-4D97-AF65-F5344CB8AC3E}">
        <p14:creationId xmlns:p14="http://schemas.microsoft.com/office/powerpoint/2010/main" val="35426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CAC4-6372-43D9-9746-9E2839A34DBD}"/>
              </a:ext>
            </a:extLst>
          </p:cNvPr>
          <p:cNvSpPr>
            <a:spLocks noGrp="1"/>
          </p:cNvSpPr>
          <p:nvPr>
            <p:ph type="title"/>
          </p:nvPr>
        </p:nvSpPr>
        <p:spPr/>
        <p:txBody>
          <a:bodyPr/>
          <a:lstStyle/>
          <a:p>
            <a:r>
              <a:rPr lang="en-US" dirty="0"/>
              <a:t>A TLS misuse pattern: “Heartbleed”</a:t>
            </a:r>
          </a:p>
        </p:txBody>
      </p:sp>
      <p:sp>
        <p:nvSpPr>
          <p:cNvPr id="3" name="Content Placeholder 2">
            <a:extLst>
              <a:ext uri="{FF2B5EF4-FFF2-40B4-BE49-F238E27FC236}">
                <a16:creationId xmlns:a16="http://schemas.microsoft.com/office/drawing/2014/main" id="{160E145C-D812-434D-8FA4-C57F57C996D5}"/>
              </a:ext>
            </a:extLst>
          </p:cNvPr>
          <p:cNvSpPr>
            <a:spLocks noGrp="1"/>
          </p:cNvSpPr>
          <p:nvPr>
            <p:ph idx="1"/>
          </p:nvPr>
        </p:nvSpPr>
        <p:spPr/>
        <p:txBody>
          <a:bodyPr>
            <a:normAutofit fontScale="62500" lnSpcReduction="20000"/>
          </a:bodyPr>
          <a:lstStyle/>
          <a:p>
            <a:r>
              <a:rPr lang="en-US" b="1" dirty="0"/>
              <a:t>Intent</a:t>
            </a:r>
          </a:p>
          <a:p>
            <a:r>
              <a:rPr lang="en-US" dirty="0"/>
              <a:t>In the Heartbleed attack, the attacker modifies the length of the payload of the heartbeat to receive a much longer amount of information from the server (instead of just a short message).  The attacker will be able to read protected memory from web servers running one of the OpenSSL vulnerable versions and thus maybe collect some sensitive information.</a:t>
            </a:r>
          </a:p>
          <a:p>
            <a:pPr marL="0" indent="0">
              <a:buNone/>
            </a:pPr>
            <a:r>
              <a:rPr lang="en-US" dirty="0"/>
              <a:t> </a:t>
            </a:r>
          </a:p>
          <a:p>
            <a:r>
              <a:rPr lang="en-US" b="1" dirty="0"/>
              <a:t>Context</a:t>
            </a:r>
          </a:p>
          <a:p>
            <a:r>
              <a:rPr lang="en-US" dirty="0"/>
              <a:t>In an OpenSSL secure connection, the person’s device that visits a website sends a “heartbeat request” message periodically during the lifetime of the connection. The message contains an arbitrary field that defines the payload length “</a:t>
            </a:r>
            <a:r>
              <a:rPr lang="en-US" dirty="0" err="1"/>
              <a:t>payload_length</a:t>
            </a:r>
            <a:r>
              <a:rPr lang="en-US" dirty="0"/>
              <a:t>”. </a:t>
            </a:r>
          </a:p>
          <a:p>
            <a:r>
              <a:rPr lang="en-US" dirty="0"/>
              <a:t>The corresponding “</a:t>
            </a:r>
            <a:r>
              <a:rPr lang="en-US" dirty="0" err="1"/>
              <a:t>hearbeat_response</a:t>
            </a:r>
            <a:r>
              <a:rPr lang="en-US" dirty="0"/>
              <a:t>” message is sent from the destination website on the other end that has the same copy of the “</a:t>
            </a:r>
            <a:r>
              <a:rPr lang="en-US" dirty="0" err="1"/>
              <a:t>payload_length</a:t>
            </a:r>
            <a:r>
              <a:rPr lang="en-US" dirty="0"/>
              <a:t>” to make sure that the connection is still active. </a:t>
            </a:r>
          </a:p>
          <a:p>
            <a:r>
              <a:rPr lang="en-US" dirty="0"/>
              <a:t>Figure 1 shows a class diagram for the basic architecture of OpenSSL secure communication after establishing the connection with the client and the server to set a Secure Channel. The client initiates a Heartbeat Request and sends it to the Server.  OpenSSL takes the request through the Secure Channel that was established during the connection then sends back the Heartbeat Response to the Client. </a:t>
            </a:r>
          </a:p>
          <a:p>
            <a:endParaRPr lang="en-US" dirty="0"/>
          </a:p>
        </p:txBody>
      </p:sp>
    </p:spTree>
    <p:extLst>
      <p:ext uri="{BB962C8B-B14F-4D97-AF65-F5344CB8AC3E}">
        <p14:creationId xmlns:p14="http://schemas.microsoft.com/office/powerpoint/2010/main" val="4133541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C288-59AE-47B8-842B-8CE6E5CA47D1}"/>
              </a:ext>
            </a:extLst>
          </p:cNvPr>
          <p:cNvSpPr>
            <a:spLocks noGrp="1"/>
          </p:cNvSpPr>
          <p:nvPr>
            <p:ph type="title"/>
          </p:nvPr>
        </p:nvSpPr>
        <p:spPr/>
        <p:txBody>
          <a:bodyPr>
            <a:normAutofit/>
          </a:bodyPr>
          <a:lstStyle/>
          <a:p>
            <a:r>
              <a:rPr lang="en-US" sz="2800" dirty="0"/>
              <a:t>Class diagram for Heartbeat connection in OpenSSL</a:t>
            </a:r>
          </a:p>
        </p:txBody>
      </p:sp>
      <p:pic>
        <p:nvPicPr>
          <p:cNvPr id="3" name="Picture 2">
            <a:extLst>
              <a:ext uri="{FF2B5EF4-FFF2-40B4-BE49-F238E27FC236}">
                <a16:creationId xmlns:a16="http://schemas.microsoft.com/office/drawing/2014/main" id="{D7C02707-4D18-43B1-9575-51EE3A006352}"/>
              </a:ext>
            </a:extLst>
          </p:cNvPr>
          <p:cNvPicPr>
            <a:picLocks noChangeAspect="1"/>
          </p:cNvPicPr>
          <p:nvPr/>
        </p:nvPicPr>
        <p:blipFill>
          <a:blip r:embed="rId2"/>
          <a:stretch>
            <a:fillRect/>
          </a:stretch>
        </p:blipFill>
        <p:spPr>
          <a:xfrm>
            <a:off x="1591137" y="1776434"/>
            <a:ext cx="9264845" cy="4314196"/>
          </a:xfrm>
          <a:prstGeom prst="rect">
            <a:avLst/>
          </a:prstGeom>
        </p:spPr>
      </p:pic>
    </p:spTree>
    <p:extLst>
      <p:ext uri="{BB962C8B-B14F-4D97-AF65-F5344CB8AC3E}">
        <p14:creationId xmlns:p14="http://schemas.microsoft.com/office/powerpoint/2010/main" val="2839388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rcRect/>
          <a:stretch>
            <a:fillRect/>
          </a:stretch>
        </p:blipFill>
        <p:spPr bwMode="auto">
          <a:xfrm>
            <a:off x="1979802" y="1489075"/>
            <a:ext cx="7583648" cy="4374830"/>
          </a:xfrm>
          <a:prstGeom prst="rect">
            <a:avLst/>
          </a:prstGeom>
          <a:noFill/>
          <a:ln>
            <a:noFill/>
          </a:ln>
        </p:spPr>
      </p:pic>
      <p:sp>
        <p:nvSpPr>
          <p:cNvPr id="3" name="Title 2"/>
          <p:cNvSpPr>
            <a:spLocks noGrp="1"/>
          </p:cNvSpPr>
          <p:nvPr>
            <p:ph type="title"/>
          </p:nvPr>
        </p:nvSpPr>
        <p:spPr/>
        <p:txBody>
          <a:bodyPr/>
          <a:lstStyle/>
          <a:p>
            <a:r>
              <a:rPr lang="en-US" dirty="0"/>
              <a:t>TLS </a:t>
            </a:r>
            <a:r>
              <a:rPr lang="en-US" dirty="0" err="1"/>
              <a:t>heartbleed</a:t>
            </a:r>
            <a:r>
              <a:rPr lang="en-US" dirty="0"/>
              <a:t> attack</a:t>
            </a:r>
          </a:p>
        </p:txBody>
      </p:sp>
    </p:spTree>
    <p:extLst>
      <p:ext uri="{BB962C8B-B14F-4D97-AF65-F5344CB8AC3E}">
        <p14:creationId xmlns:p14="http://schemas.microsoft.com/office/powerpoint/2010/main" val="1642885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FE44-E49A-4397-B643-C9230A197D4C}"/>
              </a:ext>
            </a:extLst>
          </p:cNvPr>
          <p:cNvSpPr>
            <a:spLocks noGrp="1"/>
          </p:cNvSpPr>
          <p:nvPr>
            <p:ph type="title"/>
          </p:nvPr>
        </p:nvSpPr>
        <p:spPr/>
        <p:txBody>
          <a:bodyPr/>
          <a:lstStyle/>
          <a:p>
            <a:r>
              <a:rPr lang="en-US" dirty="0"/>
              <a:t>Use case: Heartbleed attack</a:t>
            </a:r>
          </a:p>
        </p:txBody>
      </p:sp>
      <p:sp>
        <p:nvSpPr>
          <p:cNvPr id="3" name="Content Placeholder 2">
            <a:extLst>
              <a:ext uri="{FF2B5EF4-FFF2-40B4-BE49-F238E27FC236}">
                <a16:creationId xmlns:a16="http://schemas.microsoft.com/office/drawing/2014/main" id="{939FECB9-AAE6-487E-921F-CCC44107A3DB}"/>
              </a:ext>
            </a:extLst>
          </p:cNvPr>
          <p:cNvSpPr>
            <a:spLocks noGrp="1"/>
          </p:cNvSpPr>
          <p:nvPr>
            <p:ph idx="1"/>
          </p:nvPr>
        </p:nvSpPr>
        <p:spPr/>
        <p:txBody>
          <a:bodyPr>
            <a:normAutofit fontScale="62500" lnSpcReduction="20000"/>
          </a:bodyPr>
          <a:lstStyle/>
          <a:p>
            <a:r>
              <a:rPr lang="en-US" u="sng" dirty="0"/>
              <a:t>Summary:</a:t>
            </a:r>
            <a:r>
              <a:rPr lang="en-US" dirty="0"/>
              <a:t> The Attacker, who impersonates the client, sends a Heartbeat request with a “</a:t>
            </a:r>
            <a:r>
              <a:rPr lang="en-US" dirty="0" err="1"/>
              <a:t>Modified_Payload_Length</a:t>
            </a:r>
            <a:r>
              <a:rPr lang="en-US" dirty="0"/>
              <a:t>” that includes a false length in order to get more information from the attacked server. The OpenSSL process receives the input that includes the false length and sends back information located in the server’s memory which may include sensitive information.</a:t>
            </a:r>
          </a:p>
          <a:p>
            <a:pPr marL="0" indent="0">
              <a:buNone/>
            </a:pPr>
            <a:r>
              <a:rPr lang="en-US" dirty="0"/>
              <a:t> </a:t>
            </a:r>
          </a:p>
          <a:p>
            <a:r>
              <a:rPr lang="en-US" u="sng" dirty="0"/>
              <a:t>Actor:</a:t>
            </a:r>
            <a:r>
              <a:rPr lang="en-US" dirty="0"/>
              <a:t> Attacker </a:t>
            </a:r>
          </a:p>
          <a:p>
            <a:pPr marL="0" indent="0">
              <a:buNone/>
            </a:pPr>
            <a:r>
              <a:rPr lang="en-US" dirty="0"/>
              <a:t> </a:t>
            </a:r>
          </a:p>
          <a:p>
            <a:r>
              <a:rPr lang="en-US" dirty="0"/>
              <a:t>Description:</a:t>
            </a:r>
          </a:p>
          <a:p>
            <a:pPr lvl="0"/>
            <a:r>
              <a:rPr lang="en-US" dirty="0"/>
              <a:t>The Client sends a Heartbeat request including a payload and its length to the server. </a:t>
            </a:r>
          </a:p>
          <a:p>
            <a:pPr lvl="0"/>
            <a:r>
              <a:rPr lang="en-US" dirty="0"/>
              <a:t>The Attacker intercepts the Heartbeat message and modifies the Payload Length (to its maximum value, 64K) and waits for the server’s response. The server does not know whether the client on the other side of the connection is the actual client or an impostor and responds sending an amount of information defined by the Modified Payload Length (long response). </a:t>
            </a:r>
          </a:p>
          <a:p>
            <a:pPr marL="0" indent="0">
              <a:buNone/>
            </a:pPr>
            <a:r>
              <a:rPr lang="en-US" dirty="0"/>
              <a:t> </a:t>
            </a:r>
          </a:p>
          <a:p>
            <a:r>
              <a:rPr lang="en-US" dirty="0"/>
              <a:t>Postcondition: </a:t>
            </a:r>
          </a:p>
          <a:p>
            <a:r>
              <a:rPr lang="en-US" dirty="0"/>
              <a:t>The attacker may have obtained some sensitive information for the attacker.</a:t>
            </a:r>
          </a:p>
          <a:p>
            <a:endParaRPr lang="en-US" dirty="0"/>
          </a:p>
        </p:txBody>
      </p:sp>
    </p:spTree>
    <p:extLst>
      <p:ext uri="{BB962C8B-B14F-4D97-AF65-F5344CB8AC3E}">
        <p14:creationId xmlns:p14="http://schemas.microsoft.com/office/powerpoint/2010/main" val="3559860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1D67A-ECE6-47AA-8989-4AA179D8C330}"/>
              </a:ext>
            </a:extLst>
          </p:cNvPr>
          <p:cNvSpPr>
            <a:spLocks noGrp="1"/>
          </p:cNvSpPr>
          <p:nvPr>
            <p:ph type="title"/>
          </p:nvPr>
        </p:nvSpPr>
        <p:spPr/>
        <p:txBody>
          <a:bodyPr/>
          <a:lstStyle/>
          <a:p>
            <a:r>
              <a:rPr lang="en-US" dirty="0"/>
              <a:t>Consequences</a:t>
            </a:r>
          </a:p>
        </p:txBody>
      </p:sp>
      <p:sp>
        <p:nvSpPr>
          <p:cNvPr id="3" name="Content Placeholder 2">
            <a:extLst>
              <a:ext uri="{FF2B5EF4-FFF2-40B4-BE49-F238E27FC236}">
                <a16:creationId xmlns:a16="http://schemas.microsoft.com/office/drawing/2014/main" id="{12CCBDEC-710D-4DC4-9053-FDA927EF9AD4}"/>
              </a:ext>
            </a:extLst>
          </p:cNvPr>
          <p:cNvSpPr>
            <a:spLocks noGrp="1"/>
          </p:cNvSpPr>
          <p:nvPr>
            <p:ph idx="1"/>
          </p:nvPr>
        </p:nvSpPr>
        <p:spPr/>
        <p:txBody>
          <a:bodyPr>
            <a:normAutofit fontScale="92500" lnSpcReduction="20000"/>
          </a:bodyPr>
          <a:lstStyle/>
          <a:p>
            <a:pPr marL="0" indent="0">
              <a:buNone/>
            </a:pPr>
            <a:r>
              <a:rPr lang="en-US" dirty="0"/>
              <a:t>The success of this attack results in:</a:t>
            </a:r>
          </a:p>
          <a:p>
            <a:pPr marL="0" indent="0">
              <a:buNone/>
            </a:pPr>
            <a:r>
              <a:rPr lang="en-US" dirty="0"/>
              <a:t> </a:t>
            </a:r>
          </a:p>
          <a:p>
            <a:pPr lvl="0"/>
            <a:r>
              <a:rPr lang="en-US" dirty="0"/>
              <a:t>The attacker can impersonate a client or even be a legitimate client, access the server and view sensitive information.</a:t>
            </a:r>
          </a:p>
          <a:p>
            <a:pPr lvl="0"/>
            <a:r>
              <a:rPr lang="en-US" dirty="0"/>
              <a:t>Once the attack is successful, the attacker may get the user credentials and can use those in attacking other systems.</a:t>
            </a:r>
          </a:p>
          <a:p>
            <a:pPr marL="0" indent="0">
              <a:buNone/>
            </a:pPr>
            <a:r>
              <a:rPr lang="en-US" dirty="0"/>
              <a:t> </a:t>
            </a:r>
          </a:p>
          <a:p>
            <a:pPr marL="0" indent="0">
              <a:buNone/>
            </a:pPr>
            <a:r>
              <a:rPr lang="en-US" dirty="0"/>
              <a:t>Disadvantages (for the attacker) include:</a:t>
            </a:r>
          </a:p>
          <a:p>
            <a:pPr marL="0" indent="0">
              <a:buNone/>
            </a:pPr>
            <a:endParaRPr lang="en-US" dirty="0"/>
          </a:p>
          <a:p>
            <a:pPr lvl="0"/>
            <a:r>
              <a:rPr lang="en-US" dirty="0"/>
              <a:t>If the attacker does not know that the server is not using a vulnerable OpenSSL version, he might be identified by using the logging system.</a:t>
            </a:r>
          </a:p>
          <a:p>
            <a:endParaRPr lang="en-US" dirty="0"/>
          </a:p>
        </p:txBody>
      </p:sp>
    </p:spTree>
    <p:extLst>
      <p:ext uri="{BB962C8B-B14F-4D97-AF65-F5344CB8AC3E}">
        <p14:creationId xmlns:p14="http://schemas.microsoft.com/office/powerpoint/2010/main" val="1031543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itle 1"/>
          <p:cNvSpPr>
            <a:spLocks noGrp="1"/>
          </p:cNvSpPr>
          <p:nvPr>
            <p:ph type="title"/>
          </p:nvPr>
        </p:nvSpPr>
        <p:spPr/>
        <p:txBody>
          <a:bodyPr/>
          <a:lstStyle/>
          <a:p>
            <a:r>
              <a:rPr lang="en-US" altLang="en-US" sz="2800"/>
              <a:t>Use of encryption in the architecture</a:t>
            </a:r>
          </a:p>
        </p:txBody>
      </p:sp>
      <p:pic>
        <p:nvPicPr>
          <p:cNvPr id="242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739" y="2339975"/>
            <a:ext cx="49625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027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181C181-4501-4348-BD89-7E93DF57311A}"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44851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644116A8-6455-4BE9-8426-A5B176587902}" type="slidenum">
              <a:rPr lang="en-US" altLang="en-US" sz="1400" b="0" i="0">
                <a:latin typeface="Times New Roman" panose="02020603050405020304" pitchFamily="18" charset="0"/>
              </a:rPr>
              <a:pPr eaLnBrk="0" hangingPunct="0">
                <a:spcBef>
                  <a:spcPct val="0"/>
                </a:spcBef>
                <a:buFontTx/>
                <a:buNone/>
              </a:pPr>
              <a:t>40</a:t>
            </a:fld>
            <a:endParaRPr lang="en-US" altLang="en-US" sz="1400" b="0" i="0">
              <a:latin typeface="Times New Roman" panose="02020603050405020304" pitchFamily="18" charset="0"/>
            </a:endParaRPr>
          </a:p>
        </p:txBody>
      </p:sp>
      <p:sp>
        <p:nvSpPr>
          <p:cNvPr id="448516"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a:solidFill>
                  <a:schemeClr val="tx2"/>
                </a:solidFill>
                <a:latin typeface="Times New Roman" panose="02020603050405020304" pitchFamily="18" charset="0"/>
              </a:rPr>
              <a:t>Virtual Private Networks</a:t>
            </a:r>
          </a:p>
        </p:txBody>
      </p:sp>
      <p:sp>
        <p:nvSpPr>
          <p:cNvPr id="448517" name="Rectangle 3"/>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sz="2000" b="0" i="0" dirty="0">
                <a:cs typeface="Arial" panose="020B0604020202020204" pitchFamily="34" charset="0"/>
              </a:rPr>
              <a:t>VPNs make use of public network resources to access the internal nodes of an enterprise. The transmission is protected through a cryptographic tunnel that provides message confidentiality and integrity. </a:t>
            </a:r>
          </a:p>
          <a:p>
            <a:r>
              <a:rPr lang="en-US" altLang="en-US" sz="2000" b="0" i="0" dirty="0">
                <a:cs typeface="Arial" panose="020B0604020202020204" pitchFamily="34" charset="0"/>
              </a:rPr>
              <a:t>Based on cryptographic tunneling  -- from client to server directly or through tunnel-enabled access servers</a:t>
            </a:r>
          </a:p>
          <a:p>
            <a:r>
              <a:rPr lang="en-US" altLang="en-US" sz="2000" b="0" i="0" dirty="0">
                <a:cs typeface="Arial" panose="020B0604020202020204" pitchFamily="34" charset="0"/>
              </a:rPr>
              <a:t>Tunneling protocols :  </a:t>
            </a:r>
            <a:r>
              <a:rPr lang="en-US" altLang="en-US" sz="2000" b="0" i="0" dirty="0" err="1">
                <a:cs typeface="Arial" panose="020B0604020202020204" pitchFamily="34" charset="0"/>
              </a:rPr>
              <a:t>IPSec</a:t>
            </a:r>
            <a:r>
              <a:rPr lang="en-US" altLang="en-US" sz="2000" b="0" i="0" dirty="0">
                <a:cs typeface="Arial" panose="020B0604020202020204" pitchFamily="34" charset="0"/>
              </a:rPr>
              <a:t>, TLS, Microsoft PPTP and Cisco L2F, </a:t>
            </a:r>
            <a:r>
              <a:rPr lang="en-US" sz="2000" b="0" i="0" dirty="0">
                <a:cs typeface="Arial" panose="020B0604020202020204" pitchFamily="34" charset="0"/>
              </a:rPr>
              <a:t>Secure Shell (SSH) VPN.</a:t>
            </a:r>
          </a:p>
          <a:p>
            <a:r>
              <a:rPr lang="en-US" altLang="en-US" sz="2000" b="0" i="0" dirty="0">
                <a:cs typeface="Arial" panose="020B0604020202020204" pitchFamily="34" charset="0"/>
              </a:rPr>
              <a:t>Most VPN products do authentication of tunnel end points</a:t>
            </a:r>
          </a:p>
          <a:p>
            <a:r>
              <a:rPr lang="en-US" altLang="en-US" sz="2000" b="0" i="0" dirty="0">
                <a:cs typeface="Arial" panose="020B0604020202020204" pitchFamily="34" charset="0"/>
              </a:rPr>
              <a:t>VPNs can run at level 4 (SSL) or 2(IP)</a:t>
            </a:r>
          </a:p>
          <a:p>
            <a:endParaRPr lang="en-US" altLang="en-US" sz="3200" b="0" i="0" dirty="0">
              <a:latin typeface="Times New Roman" panose="02020603050405020304" pitchFamily="18" charset="0"/>
            </a:endParaRPr>
          </a:p>
        </p:txBody>
      </p:sp>
    </p:spTree>
    <p:extLst>
      <p:ext uri="{BB962C8B-B14F-4D97-AF65-F5344CB8AC3E}">
        <p14:creationId xmlns:p14="http://schemas.microsoft.com/office/powerpoint/2010/main" val="3964194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19745" y="1258043"/>
            <a:ext cx="6758248" cy="4810248"/>
          </a:xfrm>
          <a:prstGeom prst="rect">
            <a:avLst/>
          </a:prstGeom>
        </p:spPr>
      </p:pic>
    </p:spTree>
    <p:extLst>
      <p:ext uri="{BB962C8B-B14F-4D97-AF65-F5344CB8AC3E}">
        <p14:creationId xmlns:p14="http://schemas.microsoft.com/office/powerpoint/2010/main" val="131271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VPN provides:</a:t>
            </a:r>
            <a:br>
              <a:rPr lang="en-US" dirty="0"/>
            </a:br>
            <a:endParaRPr lang="en-US" dirty="0"/>
          </a:p>
        </p:txBody>
      </p:sp>
      <p:sp>
        <p:nvSpPr>
          <p:cNvPr id="3" name="Content Placeholder 2"/>
          <p:cNvSpPr>
            <a:spLocks noGrp="1"/>
          </p:cNvSpPr>
          <p:nvPr>
            <p:ph idx="1"/>
          </p:nvPr>
        </p:nvSpPr>
        <p:spPr/>
        <p:txBody>
          <a:bodyPr/>
          <a:lstStyle/>
          <a:p>
            <a:r>
              <a:rPr lang="en-US" b="1" dirty="0"/>
              <a:t>Confidentiality</a:t>
            </a:r>
            <a:r>
              <a:rPr lang="en-US" dirty="0"/>
              <a:t> such that even if the network traffic is sniffed at the packet level, an attacker would see only encrypted data</a:t>
            </a:r>
          </a:p>
          <a:p>
            <a:r>
              <a:rPr lang="en-US" b="1" dirty="0"/>
              <a:t>Sender authentication </a:t>
            </a:r>
            <a:r>
              <a:rPr lang="en-US" dirty="0"/>
              <a:t>to prevent unauthorized users from accessing the VPN</a:t>
            </a:r>
          </a:p>
          <a:p>
            <a:r>
              <a:rPr lang="en-US" b="1" dirty="0"/>
              <a:t>Message integrity</a:t>
            </a:r>
            <a:r>
              <a:rPr lang="en-US" dirty="0"/>
              <a:t> to detect any instances of tampering with transmitted messages</a:t>
            </a:r>
          </a:p>
          <a:p>
            <a:endParaRPr lang="en-US" dirty="0"/>
          </a:p>
        </p:txBody>
      </p:sp>
    </p:spTree>
    <p:extLst>
      <p:ext uri="{BB962C8B-B14F-4D97-AF65-F5344CB8AC3E}">
        <p14:creationId xmlns:p14="http://schemas.microsoft.com/office/powerpoint/2010/main" val="2994492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8E95F-6E11-4BA1-ACDB-3968F69A45EF}"/>
              </a:ext>
            </a:extLst>
          </p:cNvPr>
          <p:cNvSpPr>
            <a:spLocks noGrp="1"/>
          </p:cNvSpPr>
          <p:nvPr>
            <p:ph type="title"/>
          </p:nvPr>
        </p:nvSpPr>
        <p:spPr/>
        <p:txBody>
          <a:bodyPr>
            <a:normAutofit fontScale="90000"/>
          </a:bodyPr>
          <a:lstStyle/>
          <a:p>
            <a:br>
              <a:rPr lang="en-US" dirty="0"/>
            </a:br>
            <a:r>
              <a:rPr lang="en-US" dirty="0"/>
              <a:t>Pattern diagram for VPNs</a:t>
            </a:r>
            <a:br>
              <a:rPr lang="en-US" dirty="0"/>
            </a:br>
            <a:r>
              <a:rPr lang="en-US" b="1" dirty="0"/>
              <a:t> </a:t>
            </a:r>
            <a:br>
              <a:rPr lang="en-US" dirty="0"/>
            </a:br>
            <a:endParaRPr lang="en-US" dirty="0"/>
          </a:p>
        </p:txBody>
      </p:sp>
      <p:pic>
        <p:nvPicPr>
          <p:cNvPr id="3" name="Picture 2">
            <a:extLst>
              <a:ext uri="{FF2B5EF4-FFF2-40B4-BE49-F238E27FC236}">
                <a16:creationId xmlns:a16="http://schemas.microsoft.com/office/drawing/2014/main" id="{30761B60-99DF-4E17-BAE0-41ECC277AA21}"/>
              </a:ext>
            </a:extLst>
          </p:cNvPr>
          <p:cNvPicPr>
            <a:picLocks noChangeAspect="1"/>
          </p:cNvPicPr>
          <p:nvPr/>
        </p:nvPicPr>
        <p:blipFill>
          <a:blip r:embed="rId2"/>
          <a:stretch>
            <a:fillRect/>
          </a:stretch>
        </p:blipFill>
        <p:spPr>
          <a:xfrm>
            <a:off x="2634440" y="1792547"/>
            <a:ext cx="7254776" cy="4636450"/>
          </a:xfrm>
          <a:prstGeom prst="rect">
            <a:avLst/>
          </a:prstGeom>
        </p:spPr>
      </p:pic>
    </p:spTree>
    <p:extLst>
      <p:ext uri="{BB962C8B-B14F-4D97-AF65-F5344CB8AC3E}">
        <p14:creationId xmlns:p14="http://schemas.microsoft.com/office/powerpoint/2010/main" val="1656950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AD85-18EE-41FC-B7C5-A3363D757874}"/>
              </a:ext>
            </a:extLst>
          </p:cNvPr>
          <p:cNvSpPr>
            <a:spLocks noGrp="1"/>
          </p:cNvSpPr>
          <p:nvPr>
            <p:ph type="title"/>
          </p:nvPr>
        </p:nvSpPr>
        <p:spPr>
          <a:xfrm>
            <a:off x="838200" y="365125"/>
            <a:ext cx="10515600" cy="766797"/>
          </a:xfrm>
        </p:spPr>
        <p:txBody>
          <a:bodyPr>
            <a:normAutofit fontScale="90000"/>
          </a:bodyPr>
          <a:lstStyle/>
          <a:p>
            <a:br>
              <a:rPr lang="en-US" b="1" dirty="0"/>
            </a:br>
            <a:r>
              <a:rPr lang="en-US" b="1" dirty="0"/>
              <a:t>Abstract Virtual Private Network (VPN) </a:t>
            </a:r>
            <a:r>
              <a:rPr lang="en-US" sz="3100" b="1" dirty="0"/>
              <a:t>[Kum10] </a:t>
            </a:r>
            <a:br>
              <a:rPr lang="en-US" dirty="0"/>
            </a:br>
            <a:endParaRPr lang="en-US" dirty="0"/>
          </a:p>
        </p:txBody>
      </p:sp>
      <p:sp>
        <p:nvSpPr>
          <p:cNvPr id="3" name="Content Placeholder 2">
            <a:extLst>
              <a:ext uri="{FF2B5EF4-FFF2-40B4-BE49-F238E27FC236}">
                <a16:creationId xmlns:a16="http://schemas.microsoft.com/office/drawing/2014/main" id="{0F413673-9060-49CA-A27A-C9C045751711}"/>
              </a:ext>
            </a:extLst>
          </p:cNvPr>
          <p:cNvSpPr>
            <a:spLocks noGrp="1"/>
          </p:cNvSpPr>
          <p:nvPr>
            <p:ph idx="1"/>
          </p:nvPr>
        </p:nvSpPr>
        <p:spPr/>
        <p:txBody>
          <a:bodyPr>
            <a:normAutofit fontScale="92500" lnSpcReduction="20000"/>
          </a:bodyPr>
          <a:lstStyle/>
          <a:p>
            <a:pPr marL="0" indent="0">
              <a:buNone/>
            </a:pPr>
            <a:r>
              <a:rPr lang="en-US" b="1" dirty="0"/>
              <a:t>Intent</a:t>
            </a:r>
            <a:endParaRPr lang="en-US" dirty="0"/>
          </a:p>
          <a:p>
            <a:r>
              <a:rPr lang="en-US" dirty="0"/>
              <a:t>This pattern sets up a secure channel between two endpoints using cryptographic tunneling, with authentication at each endpoint. An endpoint is an interface exposed by a communicating unit (user site or network).</a:t>
            </a:r>
          </a:p>
          <a:p>
            <a:pPr marL="0" indent="0">
              <a:buNone/>
            </a:pPr>
            <a:r>
              <a:rPr lang="en-US" dirty="0"/>
              <a:t>    …</a:t>
            </a:r>
          </a:p>
          <a:p>
            <a:pPr marL="0" indent="0">
              <a:buNone/>
            </a:pPr>
            <a:r>
              <a:rPr lang="en-US" b="1" dirty="0"/>
              <a:t>Known Uses</a:t>
            </a:r>
          </a:p>
          <a:p>
            <a:pPr lvl="0"/>
            <a:r>
              <a:rPr lang="en-US" dirty="0"/>
              <a:t>Citrix provides a site to site SSL VPN connection for remote users to log into the secure network as well as access applications on the company (secure) network [</a:t>
            </a:r>
            <a:r>
              <a:rPr lang="en-US" dirty="0" err="1"/>
              <a:t>Cit</a:t>
            </a:r>
            <a:r>
              <a:rPr lang="en-US" dirty="0"/>
              <a:t>].</a:t>
            </a:r>
          </a:p>
          <a:p>
            <a:pPr lvl="0"/>
            <a:r>
              <a:rPr lang="en-US" dirty="0"/>
              <a:t>Cisco VPN uses an IPSec VPN and they  provide authorization [Cis]</a:t>
            </a:r>
          </a:p>
          <a:p>
            <a:pPr lvl="0"/>
            <a:r>
              <a:rPr lang="en-US" dirty="0"/>
              <a:t>Nokia provides a VPN connection for Nokia Mobile Users. </a:t>
            </a:r>
          </a:p>
          <a:p>
            <a:pPr marL="0" indent="0">
              <a:buNone/>
            </a:pPr>
            <a:endParaRPr lang="en-US" dirty="0"/>
          </a:p>
          <a:p>
            <a:endParaRPr lang="en-US" dirty="0"/>
          </a:p>
        </p:txBody>
      </p:sp>
    </p:spTree>
    <p:extLst>
      <p:ext uri="{BB962C8B-B14F-4D97-AF65-F5344CB8AC3E}">
        <p14:creationId xmlns:p14="http://schemas.microsoft.com/office/powerpoint/2010/main" val="907301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2DED-D44D-4C65-A0DD-A8283ECD705A}"/>
              </a:ext>
            </a:extLst>
          </p:cNvPr>
          <p:cNvSpPr>
            <a:spLocks noGrp="1"/>
          </p:cNvSpPr>
          <p:nvPr>
            <p:ph type="title"/>
          </p:nvPr>
        </p:nvSpPr>
        <p:spPr>
          <a:xfrm>
            <a:off x="838200" y="365125"/>
            <a:ext cx="10515600" cy="670121"/>
          </a:xfrm>
        </p:spPr>
        <p:txBody>
          <a:bodyPr>
            <a:normAutofit fontScale="90000"/>
          </a:bodyPr>
          <a:lstStyle/>
          <a:p>
            <a:r>
              <a:rPr lang="en-US" dirty="0"/>
              <a:t>Class diagram for the VPN security pattern</a:t>
            </a:r>
          </a:p>
        </p:txBody>
      </p:sp>
      <p:pic>
        <p:nvPicPr>
          <p:cNvPr id="3" name="Picture 2">
            <a:extLst>
              <a:ext uri="{FF2B5EF4-FFF2-40B4-BE49-F238E27FC236}">
                <a16:creationId xmlns:a16="http://schemas.microsoft.com/office/drawing/2014/main" id="{8C30BC98-6C6F-4146-8E00-64822171A174}"/>
              </a:ext>
            </a:extLst>
          </p:cNvPr>
          <p:cNvPicPr>
            <a:picLocks noChangeAspect="1"/>
          </p:cNvPicPr>
          <p:nvPr/>
        </p:nvPicPr>
        <p:blipFill>
          <a:blip r:embed="rId2"/>
          <a:stretch>
            <a:fillRect/>
          </a:stretch>
        </p:blipFill>
        <p:spPr>
          <a:xfrm>
            <a:off x="2292042" y="1220543"/>
            <a:ext cx="7516610" cy="4882171"/>
          </a:xfrm>
          <a:prstGeom prst="rect">
            <a:avLst/>
          </a:prstGeom>
        </p:spPr>
      </p:pic>
    </p:spTree>
    <p:extLst>
      <p:ext uri="{BB962C8B-B14F-4D97-AF65-F5344CB8AC3E}">
        <p14:creationId xmlns:p14="http://schemas.microsoft.com/office/powerpoint/2010/main" val="888245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Blocking VPNs</a:t>
            </a:r>
          </a:p>
        </p:txBody>
      </p:sp>
      <p:sp>
        <p:nvSpPr>
          <p:cNvPr id="3" name="Content Placeholder 2"/>
          <p:cNvSpPr>
            <a:spLocks noGrp="1"/>
          </p:cNvSpPr>
          <p:nvPr>
            <p:ph idx="1"/>
          </p:nvPr>
        </p:nvSpPr>
        <p:spPr/>
        <p:txBody>
          <a:bodyPr>
            <a:normAutofit fontScale="92500"/>
          </a:bodyPr>
          <a:lstStyle/>
          <a:p>
            <a:r>
              <a:rPr lang="en-US" dirty="0"/>
              <a:t>Can be done a few different ways. Ports that are used by common VPN tunneling protocols, such as PPTP or L2TP, to establish their connections and transfer data can be closed by system administrators  to prevent their use on certain networks.</a:t>
            </a:r>
          </a:p>
          <a:p>
            <a:r>
              <a:rPr lang="en-US" dirty="0"/>
              <a:t>Similarly, a website can prohibit access to its content by blocking access from IP addresses that are known to belong to popular VPN providers.</a:t>
            </a:r>
          </a:p>
          <a:p>
            <a:r>
              <a:rPr lang="en-US" dirty="0"/>
              <a:t>Some governments block all access to foreign IP addresses, since VPN use often entails connecting to remote hosts that do not operate under that government's jurisdiction. This is done in the Great Firewall of China, which also does deep packet inspection (checks packet contents).</a:t>
            </a:r>
          </a:p>
        </p:txBody>
      </p:sp>
    </p:spTree>
    <p:extLst>
      <p:ext uri="{BB962C8B-B14F-4D97-AF65-F5344CB8AC3E}">
        <p14:creationId xmlns:p14="http://schemas.microsoft.com/office/powerpoint/2010/main" val="2670322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br>
              <a:rPr lang="en-US" sz="3600" dirty="0">
                <a:solidFill>
                  <a:schemeClr val="tx2"/>
                </a:solidFill>
                <a:latin typeface="Times New Roman" pitchFamily="18" charset="0"/>
              </a:rPr>
            </a:br>
            <a:r>
              <a:rPr lang="en-US" sz="3600" dirty="0">
                <a:solidFill>
                  <a:schemeClr val="tx2"/>
                </a:solidFill>
                <a:latin typeface="Times New Roman" pitchFamily="18" charset="0"/>
              </a:rPr>
              <a:t>Intrusion Detection Systems (IDSs)</a:t>
            </a:r>
            <a:br>
              <a:rPr lang="en-US" sz="3600" dirty="0">
                <a:solidFill>
                  <a:schemeClr val="tx2"/>
                </a:solidFill>
                <a:latin typeface="Times New Roman" pitchFamily="18" charset="0"/>
              </a:rPr>
            </a:br>
            <a:endParaRPr lang="en-US" sz="3600" dirty="0"/>
          </a:p>
        </p:txBody>
      </p:sp>
      <p:sp>
        <p:nvSpPr>
          <p:cNvPr id="3" name="Content Placeholder 2"/>
          <p:cNvSpPr>
            <a:spLocks noGrp="1"/>
          </p:cNvSpPr>
          <p:nvPr>
            <p:ph idx="1"/>
          </p:nvPr>
        </p:nvSpPr>
        <p:spPr>
          <a:xfrm>
            <a:off x="838200" y="1296785"/>
            <a:ext cx="10515600" cy="4880178"/>
          </a:xfrm>
        </p:spPr>
        <p:txBody>
          <a:bodyPr/>
          <a:lstStyle/>
          <a:p>
            <a:r>
              <a:rPr lang="en-US" dirty="0"/>
              <a:t>A device or software system that monitors a network or systems for malicious activity or policy violations.</a:t>
            </a:r>
          </a:p>
          <a:p>
            <a:r>
              <a:rPr lang="en-US" dirty="0"/>
              <a:t>Any malicious activity or violation is typically reported either to an administrator or collected centrally using a Security Information and Event Management (SIEM) system. A SIEM system combines outputs from multiple sources, and uses data analytics techniques to distinguish malicious activity from false alarms  (to be seen).</a:t>
            </a:r>
          </a:p>
          <a:p>
            <a:r>
              <a:rPr lang="en-US" dirty="0"/>
              <a:t>Some IDS products have the ability to respond to detected intrusions. Systems with response capabilities are typically referred to as an </a:t>
            </a:r>
            <a:r>
              <a:rPr lang="en-US" b="1" dirty="0"/>
              <a:t>intrusion prevention system (IPS)</a:t>
            </a:r>
            <a:r>
              <a:rPr lang="en-US" dirty="0"/>
              <a:t>.</a:t>
            </a:r>
          </a:p>
        </p:txBody>
      </p:sp>
    </p:spTree>
    <p:extLst>
      <p:ext uri="{BB962C8B-B14F-4D97-AF65-F5344CB8AC3E}">
        <p14:creationId xmlns:p14="http://schemas.microsoft.com/office/powerpoint/2010/main" val="8484948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Date Placeholder 1"/>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584B6383-F01B-4702-A16E-FC26A29B9172}" type="datetime1">
              <a:rPr lang="en-US" sz="1400">
                <a:latin typeface="Times New Roman" pitchFamily="18" charset="0"/>
              </a:rPr>
              <a:pPr eaLnBrk="0" hangingPunct="0"/>
              <a:t>11/3/2018</a:t>
            </a:fld>
            <a:endParaRPr lang="en-US" sz="1400">
              <a:latin typeface="Times New Roman" pitchFamily="18" charset="0"/>
            </a:endParaRPr>
          </a:p>
        </p:txBody>
      </p:sp>
      <p:sp>
        <p:nvSpPr>
          <p:cNvPr id="134146" name="Slide Number Placeholder 3"/>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A05D8727-C881-473E-966D-F591E94A918D}" type="slidenum">
              <a:rPr lang="en-US" sz="1400">
                <a:latin typeface="Times New Roman" pitchFamily="18" charset="0"/>
              </a:rPr>
              <a:pPr algn="r" eaLnBrk="0" hangingPunct="0"/>
              <a:t>48</a:t>
            </a:fld>
            <a:endParaRPr lang="en-US" sz="1400">
              <a:latin typeface="Times New Roman" pitchFamily="18" charset="0"/>
            </a:endParaRPr>
          </a:p>
        </p:txBody>
      </p:sp>
      <p:sp>
        <p:nvSpPr>
          <p:cNvPr id="134147" name="Rectangle 4"/>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hangingPunct="0"/>
            <a:endParaRPr lang="en-US" sz="4400" dirty="0">
              <a:solidFill>
                <a:schemeClr val="tx2"/>
              </a:solidFill>
              <a:latin typeface="Times New Roman" pitchFamily="18" charset="0"/>
            </a:endParaRPr>
          </a:p>
        </p:txBody>
      </p:sp>
      <p:sp>
        <p:nvSpPr>
          <p:cNvPr id="134148" name="Rectangle 5"/>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1143000" lvl="2" indent="-228600" eaLnBrk="0" hangingPunct="0">
              <a:spcBef>
                <a:spcPct val="20000"/>
              </a:spcBef>
              <a:buFont typeface="Symbol" pitchFamily="18" charset="2"/>
              <a:buChar char="·"/>
            </a:pPr>
            <a:r>
              <a:rPr lang="en-US" sz="2400" i="1" dirty="0">
                <a:latin typeface="Times New Roman" pitchFamily="18" charset="0"/>
              </a:rPr>
              <a:t>Statistical anomaly detection</a:t>
            </a:r>
            <a:r>
              <a:rPr lang="en-US" sz="2400" dirty="0">
                <a:latin typeface="Times New Roman" pitchFamily="18" charset="0"/>
              </a:rPr>
              <a:t> --based on profiles of normal user and system behavior. Events that deviate from this behavior are considered suspicious. The profiles are built from past audit logs.</a:t>
            </a:r>
          </a:p>
          <a:p>
            <a:pPr marL="1143000" lvl="2" indent="-228600" eaLnBrk="0" hangingPunct="0">
              <a:spcBef>
                <a:spcPct val="20000"/>
              </a:spcBef>
              <a:buFont typeface="Symbol" pitchFamily="18" charset="2"/>
              <a:buChar char="·"/>
            </a:pPr>
            <a:r>
              <a:rPr lang="en-US" sz="2400" i="1" dirty="0">
                <a:latin typeface="Times New Roman" pitchFamily="18" charset="0"/>
              </a:rPr>
              <a:t>Rules-based (knowledge based) detection</a:t>
            </a:r>
            <a:r>
              <a:rPr lang="en-US" sz="2400" dirty="0">
                <a:latin typeface="Times New Roman" pitchFamily="18" charset="0"/>
              </a:rPr>
              <a:t> -- based on sequences of events (attack signatures), that correspond to known types of attack.</a:t>
            </a:r>
          </a:p>
          <a:p>
            <a:pPr marL="342900" indent="-342900" eaLnBrk="0" hangingPunct="0">
              <a:spcBef>
                <a:spcPct val="20000"/>
              </a:spcBef>
              <a:buFontTx/>
              <a:buChar char="•"/>
            </a:pPr>
            <a:endParaRPr lang="en-US" sz="3200" dirty="0">
              <a:latin typeface="Times New Roman" pitchFamily="18" charset="0"/>
            </a:endParaRPr>
          </a:p>
          <a:p>
            <a:pPr marL="342900" indent="-342900" eaLnBrk="0" hangingPunct="0">
              <a:spcBef>
                <a:spcPct val="20000"/>
              </a:spcBef>
              <a:buFontTx/>
              <a:buChar char="•"/>
            </a:pPr>
            <a:endParaRPr lang="en-US" sz="3200" dirty="0">
              <a:latin typeface="Times New Roman" pitchFamily="18" charset="0"/>
            </a:endParaRPr>
          </a:p>
        </p:txBody>
      </p:sp>
      <p:sp>
        <p:nvSpPr>
          <p:cNvPr id="2" name="Title 1"/>
          <p:cNvSpPr>
            <a:spLocks noGrp="1"/>
          </p:cNvSpPr>
          <p:nvPr>
            <p:ph type="title"/>
          </p:nvPr>
        </p:nvSpPr>
        <p:spPr/>
        <p:txBody>
          <a:bodyPr/>
          <a:lstStyle/>
          <a:p>
            <a:r>
              <a:rPr lang="en-US" dirty="0"/>
              <a:t>Types of IDS</a:t>
            </a:r>
          </a:p>
        </p:txBody>
      </p:sp>
    </p:spTree>
    <p:extLst>
      <p:ext uri="{BB962C8B-B14F-4D97-AF65-F5344CB8AC3E}">
        <p14:creationId xmlns:p14="http://schemas.microsoft.com/office/powerpoint/2010/main" val="4166643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B18C3-A441-4D05-B4FD-0FB12E72D971}"/>
              </a:ext>
            </a:extLst>
          </p:cNvPr>
          <p:cNvSpPr>
            <a:spLocks noGrp="1"/>
          </p:cNvSpPr>
          <p:nvPr>
            <p:ph type="title"/>
          </p:nvPr>
        </p:nvSpPr>
        <p:spPr>
          <a:xfrm>
            <a:off x="838200" y="365125"/>
            <a:ext cx="10515600" cy="629839"/>
          </a:xfrm>
        </p:spPr>
        <p:txBody>
          <a:bodyPr>
            <a:normAutofit fontScale="90000"/>
          </a:bodyPr>
          <a:lstStyle/>
          <a:p>
            <a:br>
              <a:rPr lang="en-US" dirty="0"/>
            </a:br>
            <a:r>
              <a:rPr lang="en-US" dirty="0"/>
              <a:t>Class diagram for the Abstract IDS security pattern</a:t>
            </a:r>
            <a:br>
              <a:rPr lang="en-US" dirty="0"/>
            </a:br>
            <a:endParaRPr lang="en-US" dirty="0"/>
          </a:p>
        </p:txBody>
      </p:sp>
      <p:pic>
        <p:nvPicPr>
          <p:cNvPr id="10242" name="Object 2">
            <a:extLst>
              <a:ext uri="{FF2B5EF4-FFF2-40B4-BE49-F238E27FC236}">
                <a16:creationId xmlns:a16="http://schemas.microsoft.com/office/drawing/2014/main" id="{96A42676-CD0C-40A4-9F97-737C629046C0}"/>
              </a:ext>
            </a:extLst>
          </p:cNvPr>
          <p:cNvPicPr>
            <a:picLocks noChangeArrowheads="1"/>
          </p:cNvPicPr>
          <p:nvPr/>
        </p:nvPicPr>
        <p:blipFill>
          <a:blip r:embed="rId2">
            <a:extLst>
              <a:ext uri="{28A0092B-C50C-407E-A947-70E740481C1C}">
                <a14:useLocalDpi xmlns:a14="http://schemas.microsoft.com/office/drawing/2010/main" val="0"/>
              </a:ext>
            </a:extLst>
          </a:blip>
          <a:srcRect b="-224"/>
          <a:stretch>
            <a:fillRect/>
          </a:stretch>
        </p:blipFill>
        <p:spPr bwMode="auto">
          <a:xfrm>
            <a:off x="1756292" y="1090633"/>
            <a:ext cx="9071493" cy="529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462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Date Placeholder 3"/>
          <p:cNvSpPr>
            <a:spLocks noGrp="1"/>
          </p:cNvSpPr>
          <p:nvPr>
            <p:ph type="dt" sz="quarter" idx="10"/>
          </p:nvPr>
        </p:nvSpPr>
        <p:spPr/>
        <p:txBody>
          <a:bodyPr/>
          <a:lstStyle/>
          <a:p>
            <a:pPr eaLnBrk="0" hangingPunct="0">
              <a:defRPr/>
            </a:pPr>
            <a:fld id="{F997EA29-1206-42D4-B783-622062EE4034}" type="datetime1">
              <a:rPr lang="en-US" smtClean="0"/>
              <a:pPr eaLnBrk="0" hangingPunct="0">
                <a:defRPr/>
              </a:pPr>
              <a:t>11/3/2018</a:t>
            </a:fld>
            <a:endParaRPr lang="en-US"/>
          </a:p>
        </p:txBody>
      </p:sp>
      <p:sp>
        <p:nvSpPr>
          <p:cNvPr id="172035" name="Slide Number Placeholder 5"/>
          <p:cNvSpPr>
            <a:spLocks noGrp="1"/>
          </p:cNvSpPr>
          <p:nvPr>
            <p:ph type="sldNum" sz="quarter" idx="12"/>
          </p:nvPr>
        </p:nvSpPr>
        <p:spPr/>
        <p:txBody>
          <a:bodyPr/>
          <a:lstStyle/>
          <a:p>
            <a:pPr eaLnBrk="0" hangingPunct="0">
              <a:defRPr/>
            </a:pPr>
            <a:fld id="{8585E442-C02C-4371-B746-CF87BC0521FB}" type="slidenum">
              <a:rPr lang="en-US" smtClean="0"/>
              <a:pPr eaLnBrk="0" hangingPunct="0">
                <a:defRPr/>
              </a:pPr>
              <a:t>5</a:t>
            </a:fld>
            <a:endParaRPr lang="en-US"/>
          </a:p>
        </p:txBody>
      </p:sp>
      <p:sp>
        <p:nvSpPr>
          <p:cNvPr id="108547" name="Rectangle 1026"/>
          <p:cNvSpPr>
            <a:spLocks noGrp="1" noChangeArrowheads="1"/>
          </p:cNvSpPr>
          <p:nvPr>
            <p:ph type="title" idx="4294967295"/>
          </p:nvPr>
        </p:nvSpPr>
        <p:spPr/>
        <p:txBody>
          <a:bodyPr/>
          <a:lstStyle/>
          <a:p>
            <a:pPr eaLnBrk="1" hangingPunct="1"/>
            <a:r>
              <a:rPr lang="en-US"/>
              <a:t>Cryptography value</a:t>
            </a:r>
          </a:p>
        </p:txBody>
      </p:sp>
      <p:sp>
        <p:nvSpPr>
          <p:cNvPr id="108548" name="Rectangle 1027"/>
          <p:cNvSpPr>
            <a:spLocks noGrp="1" noChangeArrowheads="1"/>
          </p:cNvSpPr>
          <p:nvPr>
            <p:ph type="body" idx="4294967295"/>
          </p:nvPr>
        </p:nvSpPr>
        <p:spPr/>
        <p:txBody>
          <a:bodyPr>
            <a:normAutofit/>
          </a:bodyPr>
          <a:lstStyle/>
          <a:p>
            <a:pPr eaLnBrk="1" hangingPunct="1"/>
            <a:r>
              <a:rPr lang="en-US" sz="2400" b="1" dirty="0"/>
              <a:t>Authentication</a:t>
            </a:r>
            <a:r>
              <a:rPr lang="en-US" sz="2400" dirty="0"/>
              <a:t>—Can authenticate the identity of users, transactions, and systems.</a:t>
            </a:r>
          </a:p>
          <a:p>
            <a:pPr eaLnBrk="1" hangingPunct="1"/>
            <a:r>
              <a:rPr lang="en-US" sz="2400" b="1" dirty="0"/>
              <a:t>Protection of messages</a:t>
            </a:r>
            <a:r>
              <a:rPr lang="en-US" sz="2400" dirty="0"/>
              <a:t>—Can protect the secrecy of a message and prevent illegal modification. Cannot protect against destruction of the message.  </a:t>
            </a:r>
          </a:p>
          <a:p>
            <a:pPr eaLnBrk="1" hangingPunct="1"/>
            <a:r>
              <a:rPr lang="en-US" sz="2400" b="1" dirty="0"/>
              <a:t>Protection of software and data</a:t>
            </a:r>
            <a:r>
              <a:rPr lang="en-US" sz="2400" dirty="0"/>
              <a:t>—Can protect the confidentiality of them although not avoid their destruction. For example, passwords can be encrypted.</a:t>
            </a:r>
          </a:p>
          <a:p>
            <a:pPr eaLnBrk="1" hangingPunct="1"/>
            <a:r>
              <a:rPr lang="en-US" sz="2400" b="1" dirty="0"/>
              <a:t>Digital signatures</a:t>
            </a:r>
            <a:r>
              <a:rPr lang="en-US" sz="2400" dirty="0"/>
              <a:t>—Can authenticate the origin of a message.</a:t>
            </a:r>
          </a:p>
          <a:p>
            <a:pPr eaLnBrk="1" hangingPunct="1"/>
            <a:r>
              <a:rPr lang="en-US" sz="2400" b="1" dirty="0"/>
              <a:t>Nonrepudiation</a:t>
            </a:r>
            <a:r>
              <a:rPr lang="en-US" sz="2400" dirty="0"/>
              <a:t>—A user that signed or otherwise authenticated a document using cryptography cannot deny having sent</a:t>
            </a:r>
          </a:p>
        </p:txBody>
      </p:sp>
    </p:spTree>
    <p:extLst>
      <p:ext uri="{BB962C8B-B14F-4D97-AF65-F5344CB8AC3E}">
        <p14:creationId xmlns:p14="http://schemas.microsoft.com/office/powerpoint/2010/main" val="1791861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699A-B02C-4189-BCCD-E597C238DF2E}"/>
              </a:ext>
            </a:extLst>
          </p:cNvPr>
          <p:cNvSpPr>
            <a:spLocks noGrp="1"/>
          </p:cNvSpPr>
          <p:nvPr>
            <p:ph type="title"/>
          </p:nvPr>
        </p:nvSpPr>
        <p:spPr>
          <a:xfrm>
            <a:off x="838200" y="365125"/>
            <a:ext cx="10515600" cy="593585"/>
          </a:xfrm>
        </p:spPr>
        <p:txBody>
          <a:bodyPr>
            <a:normAutofit/>
          </a:bodyPr>
          <a:lstStyle/>
          <a:p>
            <a:r>
              <a:rPr lang="en-US" sz="3200" dirty="0"/>
              <a:t>Sequence diagram for detecting an intrusion with Abstract IDS</a:t>
            </a:r>
          </a:p>
        </p:txBody>
      </p:sp>
      <p:pic>
        <p:nvPicPr>
          <p:cNvPr id="11266" name="Object 3">
            <a:extLst>
              <a:ext uri="{FF2B5EF4-FFF2-40B4-BE49-F238E27FC236}">
                <a16:creationId xmlns:a16="http://schemas.microsoft.com/office/drawing/2014/main" id="{87E88F37-C5B3-4F95-93A6-C63C29E0818D}"/>
              </a:ext>
            </a:extLst>
          </p:cNvPr>
          <p:cNvPicPr>
            <a:picLocks noChangeArrowheads="1"/>
          </p:cNvPicPr>
          <p:nvPr/>
        </p:nvPicPr>
        <p:blipFill>
          <a:blip r:embed="rId2">
            <a:extLst>
              <a:ext uri="{28A0092B-C50C-407E-A947-70E740481C1C}">
                <a14:useLocalDpi xmlns:a14="http://schemas.microsoft.com/office/drawing/2010/main" val="0"/>
              </a:ext>
            </a:extLst>
          </a:blip>
          <a:srcRect r="-3171" b="-1367"/>
          <a:stretch>
            <a:fillRect/>
          </a:stretch>
        </p:blipFill>
        <p:spPr bwMode="auto">
          <a:xfrm>
            <a:off x="2441085" y="1236656"/>
            <a:ext cx="7516610" cy="520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755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4314-F994-432C-8BCF-1A720F05A249}"/>
              </a:ext>
            </a:extLst>
          </p:cNvPr>
          <p:cNvSpPr>
            <a:spLocks noGrp="1"/>
          </p:cNvSpPr>
          <p:nvPr>
            <p:ph type="title"/>
          </p:nvPr>
        </p:nvSpPr>
        <p:spPr>
          <a:xfrm>
            <a:off x="838200" y="365125"/>
            <a:ext cx="10515600" cy="762769"/>
          </a:xfrm>
        </p:spPr>
        <p:txBody>
          <a:bodyPr>
            <a:normAutofit fontScale="90000"/>
          </a:bodyPr>
          <a:lstStyle/>
          <a:p>
            <a:r>
              <a:rPr lang="en-US" dirty="0"/>
              <a:t>Class Diagram for Pattern for Signature-based IDS</a:t>
            </a:r>
          </a:p>
        </p:txBody>
      </p:sp>
      <p:pic>
        <p:nvPicPr>
          <p:cNvPr id="12290" name="Object 7">
            <a:extLst>
              <a:ext uri="{FF2B5EF4-FFF2-40B4-BE49-F238E27FC236}">
                <a16:creationId xmlns:a16="http://schemas.microsoft.com/office/drawing/2014/main" id="{C3014A1E-35C6-4C52-A694-4A5DABC81703}"/>
              </a:ext>
            </a:extLst>
          </p:cNvPr>
          <p:cNvPicPr>
            <a:picLocks noChangeArrowheads="1"/>
          </p:cNvPicPr>
          <p:nvPr/>
        </p:nvPicPr>
        <p:blipFill>
          <a:blip r:embed="rId2">
            <a:extLst>
              <a:ext uri="{28A0092B-C50C-407E-A947-70E740481C1C}">
                <a14:useLocalDpi xmlns:a14="http://schemas.microsoft.com/office/drawing/2010/main" val="0"/>
              </a:ext>
            </a:extLst>
          </a:blip>
          <a:srcRect b="-134"/>
          <a:stretch>
            <a:fillRect/>
          </a:stretch>
        </p:blipFill>
        <p:spPr bwMode="auto">
          <a:xfrm>
            <a:off x="1687813" y="1297078"/>
            <a:ext cx="8733124" cy="5293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764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Date Placeholder 1"/>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59B4B2AB-9723-4795-99CD-8C29F569BAC7}" type="datetime1">
              <a:rPr lang="en-US" sz="1400">
                <a:latin typeface="Times New Roman" pitchFamily="18" charset="0"/>
              </a:rPr>
              <a:pPr eaLnBrk="0" hangingPunct="0"/>
              <a:t>11/3/2018</a:t>
            </a:fld>
            <a:endParaRPr lang="en-US" sz="1400">
              <a:latin typeface="Times New Roman" pitchFamily="18" charset="0"/>
            </a:endParaRPr>
          </a:p>
        </p:txBody>
      </p:sp>
      <p:sp>
        <p:nvSpPr>
          <p:cNvPr id="136194" name="Slide Number Placeholder 3"/>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C16BCD64-984D-487D-969F-ED07960FADBA}" type="slidenum">
              <a:rPr lang="en-US" sz="1400">
                <a:latin typeface="Times New Roman" pitchFamily="18" charset="0"/>
              </a:rPr>
              <a:pPr algn="r" eaLnBrk="0" hangingPunct="0"/>
              <a:t>52</a:t>
            </a:fld>
            <a:endParaRPr lang="en-US" sz="1400">
              <a:latin typeface="Times New Roman" pitchFamily="18" charset="0"/>
            </a:endParaRPr>
          </a:p>
        </p:txBody>
      </p:sp>
      <p:sp>
        <p:nvSpPr>
          <p:cNvPr id="136195" name="Rectangle 2"/>
          <p:cNvSpPr>
            <a:spLocks noChangeArrowheads="1"/>
          </p:cNvSpPr>
          <p:nvPr/>
        </p:nvSpPr>
        <p:spPr bwMode="auto">
          <a:xfrm>
            <a:off x="2209800" y="609600"/>
            <a:ext cx="7772400" cy="1143000"/>
          </a:xfrm>
          <a:prstGeom prst="rect">
            <a:avLst/>
          </a:prstGeom>
          <a:noFill/>
          <a:ln w="9525">
            <a:noFill/>
            <a:miter lim="800000"/>
            <a:headEnd/>
            <a:tailEnd/>
          </a:ln>
        </p:spPr>
        <p:txBody>
          <a:bodyPr anchor="ctr"/>
          <a:lstStyle/>
          <a:p>
            <a:pPr algn="ctr" eaLnBrk="0" hangingPunct="0"/>
            <a:r>
              <a:rPr lang="en-US" sz="4400">
                <a:solidFill>
                  <a:schemeClr val="tx2"/>
                </a:solidFill>
                <a:latin typeface="Times New Roman" pitchFamily="18" charset="0"/>
              </a:rPr>
              <a:t>Firewalls </a:t>
            </a:r>
          </a:p>
        </p:txBody>
      </p:sp>
      <p:sp>
        <p:nvSpPr>
          <p:cNvPr id="136196"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eaLnBrk="0" hangingPunct="0">
              <a:spcBef>
                <a:spcPct val="20000"/>
              </a:spcBef>
              <a:buFontTx/>
              <a:buChar char="•"/>
            </a:pPr>
            <a:r>
              <a:rPr lang="en-US" sz="3200">
                <a:latin typeface="Times New Roman" pitchFamily="18" charset="0"/>
              </a:rPr>
              <a:t>Firewalls control access from networks to internal systems (boundary protection)  </a:t>
            </a:r>
          </a:p>
          <a:p>
            <a:pPr marL="342900" indent="-342900" eaLnBrk="0" hangingPunct="0">
              <a:spcBef>
                <a:spcPct val="20000"/>
              </a:spcBef>
              <a:buFontTx/>
              <a:buChar char="•"/>
            </a:pPr>
            <a:r>
              <a:rPr lang="en-US" sz="3200">
                <a:latin typeface="Times New Roman" pitchFamily="18" charset="0"/>
              </a:rPr>
              <a:t>Network layer firewall --analyzes packets</a:t>
            </a:r>
          </a:p>
          <a:p>
            <a:pPr marL="342900" indent="-342900" eaLnBrk="0" hangingPunct="0">
              <a:spcBef>
                <a:spcPct val="20000"/>
              </a:spcBef>
              <a:buFontTx/>
              <a:buChar char="•"/>
            </a:pPr>
            <a:r>
              <a:rPr lang="en-US" sz="3200">
                <a:latin typeface="Times New Roman" pitchFamily="18" charset="0"/>
              </a:rPr>
              <a:t>Application layer firewall -- uses application proxies</a:t>
            </a:r>
          </a:p>
          <a:p>
            <a:pPr marL="342900" indent="-342900" eaLnBrk="0" hangingPunct="0">
              <a:spcBef>
                <a:spcPct val="20000"/>
              </a:spcBef>
              <a:buFontTx/>
              <a:buChar char="•"/>
            </a:pPr>
            <a:r>
              <a:rPr lang="en-US" sz="3200">
                <a:latin typeface="Times New Roman" pitchFamily="18" charset="0"/>
              </a:rPr>
              <a:t>Stateful firewall-- keeps the state of connections</a:t>
            </a:r>
          </a:p>
        </p:txBody>
      </p:sp>
    </p:spTree>
    <p:extLst>
      <p:ext uri="{BB962C8B-B14F-4D97-AF65-F5344CB8AC3E}">
        <p14:creationId xmlns:p14="http://schemas.microsoft.com/office/powerpoint/2010/main" val="32487980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Date Placeholder 2"/>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198EEDC7-25C0-4D87-9454-5235F03D0BEA}" type="datetime1">
              <a:rPr lang="en-US" sz="1400">
                <a:latin typeface="Times New Roman" pitchFamily="18" charset="0"/>
              </a:rPr>
              <a:pPr eaLnBrk="0" hangingPunct="0"/>
              <a:t>11/3/2018</a:t>
            </a:fld>
            <a:endParaRPr lang="en-US" sz="1400">
              <a:latin typeface="Times New Roman" pitchFamily="18" charset="0"/>
            </a:endParaRPr>
          </a:p>
        </p:txBody>
      </p:sp>
      <p:sp>
        <p:nvSpPr>
          <p:cNvPr id="137218" name="Slide Number Placeholder 4"/>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5FF51A4D-D941-42DE-8F83-FBC4D217EBE8}" type="slidenum">
              <a:rPr lang="en-US" sz="1400">
                <a:latin typeface="Times New Roman" pitchFamily="18" charset="0"/>
              </a:rPr>
              <a:pPr algn="r" eaLnBrk="0" hangingPunct="0"/>
              <a:t>53</a:t>
            </a:fld>
            <a:endParaRPr lang="en-US" sz="1400">
              <a:latin typeface="Times New Roman" pitchFamily="18" charset="0"/>
            </a:endParaRPr>
          </a:p>
        </p:txBody>
      </p:sp>
      <p:sp>
        <p:nvSpPr>
          <p:cNvPr id="137219" name="Rectangle 2"/>
          <p:cNvSpPr>
            <a:spLocks noChangeArrowheads="1"/>
          </p:cNvSpPr>
          <p:nvPr/>
        </p:nvSpPr>
        <p:spPr bwMode="auto">
          <a:xfrm>
            <a:off x="2209800" y="228600"/>
            <a:ext cx="7772400" cy="1143000"/>
          </a:xfrm>
          <a:prstGeom prst="rect">
            <a:avLst/>
          </a:prstGeom>
          <a:noFill/>
          <a:ln w="9525">
            <a:noFill/>
            <a:miter lim="800000"/>
            <a:headEnd/>
            <a:tailEnd/>
          </a:ln>
        </p:spPr>
        <p:txBody>
          <a:bodyPr anchor="ctr"/>
          <a:lstStyle/>
          <a:p>
            <a:pPr algn="ctr"/>
            <a:r>
              <a:rPr lang="en-US" sz="4400">
                <a:latin typeface="Calibri" pitchFamily="34" charset="0"/>
              </a:rPr>
              <a:t>Network layer firewall</a:t>
            </a:r>
          </a:p>
        </p:txBody>
      </p:sp>
      <p:pic>
        <p:nvPicPr>
          <p:cNvPr id="137220" name="Picture 3"/>
          <p:cNvPicPr>
            <a:picLocks noChangeAspect="1" noChangeArrowheads="1"/>
          </p:cNvPicPr>
          <p:nvPr/>
        </p:nvPicPr>
        <p:blipFill>
          <a:blip r:embed="rId2" cstate="print"/>
          <a:srcRect/>
          <a:stretch>
            <a:fillRect/>
          </a:stretch>
        </p:blipFill>
        <p:spPr bwMode="auto">
          <a:xfrm>
            <a:off x="3074989" y="1209676"/>
            <a:ext cx="6035675" cy="4441825"/>
          </a:xfrm>
          <a:prstGeom prst="rect">
            <a:avLst/>
          </a:prstGeom>
          <a:noFill/>
          <a:ln w="9525">
            <a:noFill/>
            <a:miter lim="800000"/>
            <a:headEnd/>
            <a:tailEnd/>
          </a:ln>
        </p:spPr>
      </p:pic>
    </p:spTree>
    <p:extLst>
      <p:ext uri="{BB962C8B-B14F-4D97-AF65-F5344CB8AC3E}">
        <p14:creationId xmlns:p14="http://schemas.microsoft.com/office/powerpoint/2010/main" val="167822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392E133-C1D2-4224-B180-6820BBCEAD9C}"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48742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D539C0C0-4880-4A42-B5EB-5D707D79984E}" type="slidenum">
              <a:rPr lang="en-US" altLang="en-US" sz="1400" b="0" i="0">
                <a:latin typeface="Times New Roman" panose="02020603050405020304" pitchFamily="18" charset="0"/>
              </a:rPr>
              <a:pPr eaLnBrk="0" hangingPunct="0">
                <a:spcBef>
                  <a:spcPct val="0"/>
                </a:spcBef>
                <a:buFontTx/>
                <a:buNone/>
              </a:pPr>
              <a:t>54</a:t>
            </a:fld>
            <a:endParaRPr lang="en-US" altLang="en-US" sz="1400" b="0" i="0">
              <a:latin typeface="Times New Roman" panose="02020603050405020304" pitchFamily="18" charset="0"/>
            </a:endParaRPr>
          </a:p>
        </p:txBody>
      </p:sp>
      <p:pic>
        <p:nvPicPr>
          <p:cNvPr id="48742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566863"/>
            <a:ext cx="54864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1868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Date Placeholder 3"/>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ABE9F6B5-A0C8-4D66-8513-FBFCC37ED002}" type="datetime1">
              <a:rPr lang="en-US" sz="1400">
                <a:latin typeface="Times New Roman" pitchFamily="18" charset="0"/>
              </a:rPr>
              <a:pPr eaLnBrk="0" hangingPunct="0"/>
              <a:t>11/3/2018</a:t>
            </a:fld>
            <a:endParaRPr lang="en-US" sz="1400">
              <a:latin typeface="Times New Roman" pitchFamily="18" charset="0"/>
            </a:endParaRPr>
          </a:p>
        </p:txBody>
      </p:sp>
      <p:sp>
        <p:nvSpPr>
          <p:cNvPr id="138242" name="Slide Number Placeholder 5"/>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59A2ADC7-9478-4C44-A282-AA7F06F11F45}" type="slidenum">
              <a:rPr lang="en-US" sz="1400">
                <a:latin typeface="Times New Roman" pitchFamily="18" charset="0"/>
              </a:rPr>
              <a:pPr algn="r" eaLnBrk="0" hangingPunct="0"/>
              <a:t>55</a:t>
            </a:fld>
            <a:endParaRPr lang="en-US" sz="1400">
              <a:latin typeface="Times New Roman" pitchFamily="18" charset="0"/>
            </a:endParaRPr>
          </a:p>
        </p:txBody>
      </p:sp>
      <p:sp>
        <p:nvSpPr>
          <p:cNvPr id="138243" name="Rectangle 2"/>
          <p:cNvSpPr>
            <a:spLocks noChangeArrowheads="1"/>
          </p:cNvSpPr>
          <p:nvPr/>
        </p:nvSpPr>
        <p:spPr bwMode="auto">
          <a:xfrm>
            <a:off x="2209800" y="228600"/>
            <a:ext cx="7772400" cy="1143000"/>
          </a:xfrm>
          <a:prstGeom prst="rect">
            <a:avLst/>
          </a:prstGeom>
          <a:noFill/>
          <a:ln w="9525">
            <a:noFill/>
            <a:miter lim="800000"/>
            <a:headEnd/>
            <a:tailEnd/>
          </a:ln>
        </p:spPr>
        <p:txBody>
          <a:bodyPr anchor="ctr"/>
          <a:lstStyle/>
          <a:p>
            <a:pPr algn="ctr"/>
            <a:r>
              <a:rPr lang="en-US" sz="4400" dirty="0">
                <a:latin typeface="Calibri" pitchFamily="34" charset="0"/>
              </a:rPr>
              <a:t>Application (Proxy)  layer firewall</a:t>
            </a:r>
          </a:p>
        </p:txBody>
      </p:sp>
      <p:sp>
        <p:nvSpPr>
          <p:cNvPr id="138244" name="Rectangle 3"/>
          <p:cNvSpPr>
            <a:spLocks noChangeArrowheads="1"/>
          </p:cNvSpPr>
          <p:nvPr/>
        </p:nvSpPr>
        <p:spPr bwMode="auto">
          <a:xfrm>
            <a:off x="2209800" y="1676400"/>
            <a:ext cx="7772400" cy="4419600"/>
          </a:xfrm>
          <a:prstGeom prst="rect">
            <a:avLst/>
          </a:prstGeom>
          <a:noFill/>
          <a:ln w="9525">
            <a:noFill/>
            <a:miter lim="800000"/>
            <a:headEnd/>
            <a:tailEnd/>
          </a:ln>
        </p:spPr>
        <p:txBody>
          <a:bodyPr/>
          <a:lstStyle/>
          <a:p>
            <a:pPr marL="342900" indent="-342900">
              <a:spcBef>
                <a:spcPct val="20000"/>
              </a:spcBef>
              <a:buFont typeface="Arial" charset="0"/>
              <a:buChar char="•"/>
            </a:pPr>
            <a:r>
              <a:rPr lang="en-US" sz="3200">
                <a:latin typeface="Calibri" pitchFamily="34" charset="0"/>
              </a:rPr>
              <a:t>Uses security proxies to represent services</a:t>
            </a:r>
          </a:p>
          <a:p>
            <a:pPr marL="342900" indent="-342900">
              <a:spcBef>
                <a:spcPct val="20000"/>
              </a:spcBef>
              <a:buFont typeface="Arial" charset="0"/>
              <a:buChar char="•"/>
            </a:pPr>
            <a:r>
              <a:rPr lang="en-US" sz="3200">
                <a:latin typeface="Calibri" pitchFamily="34" charset="0"/>
              </a:rPr>
              <a:t>Uses a  variety of the Proxy pattern </a:t>
            </a:r>
          </a:p>
          <a:p>
            <a:pPr marL="342900" indent="-342900">
              <a:spcBef>
                <a:spcPct val="20000"/>
              </a:spcBef>
              <a:buFont typeface="Arial" charset="0"/>
              <a:buChar char="•"/>
            </a:pPr>
            <a:r>
              <a:rPr lang="en-US" sz="3200">
                <a:latin typeface="Calibri" pitchFamily="34" charset="0"/>
              </a:rPr>
              <a:t>Prevents direct access</a:t>
            </a:r>
          </a:p>
          <a:p>
            <a:pPr marL="342900" indent="-342900">
              <a:spcBef>
                <a:spcPct val="20000"/>
              </a:spcBef>
              <a:buFont typeface="Arial" charset="0"/>
              <a:buChar char="•"/>
            </a:pPr>
            <a:r>
              <a:rPr lang="en-US" sz="3200">
                <a:latin typeface="Calibri" pitchFamily="34" charset="0"/>
              </a:rPr>
              <a:t>Analyzes application commands</a:t>
            </a:r>
          </a:p>
          <a:p>
            <a:pPr marL="342900" indent="-342900">
              <a:spcBef>
                <a:spcPct val="20000"/>
              </a:spcBef>
              <a:buFont typeface="Arial" charset="0"/>
              <a:buChar char="•"/>
            </a:pPr>
            <a:r>
              <a:rPr lang="en-US" sz="3200">
                <a:latin typeface="Calibri" pitchFamily="34" charset="0"/>
              </a:rPr>
              <a:t>Keeps logs for later auditing</a:t>
            </a:r>
          </a:p>
          <a:p>
            <a:pPr marL="342900" indent="-342900">
              <a:spcBef>
                <a:spcPct val="20000"/>
              </a:spcBef>
              <a:buFont typeface="Arial" charset="0"/>
              <a:buChar char="•"/>
            </a:pPr>
            <a:r>
              <a:rPr lang="en-US" sz="3200">
                <a:latin typeface="Calibri" pitchFamily="34" charset="0"/>
              </a:rPr>
              <a:t>Poor scalability</a:t>
            </a:r>
          </a:p>
          <a:p>
            <a:pPr marL="342900" indent="-342900">
              <a:spcBef>
                <a:spcPct val="20000"/>
              </a:spcBef>
              <a:buFont typeface="Arial" charset="0"/>
              <a:buChar char="•"/>
            </a:pPr>
            <a:r>
              <a:rPr lang="en-US" sz="3200">
                <a:latin typeface="Calibri" pitchFamily="34" charset="0"/>
              </a:rPr>
              <a:t>Complex if no proxies are available</a:t>
            </a:r>
          </a:p>
        </p:txBody>
      </p:sp>
    </p:spTree>
    <p:extLst>
      <p:ext uri="{BB962C8B-B14F-4D97-AF65-F5344CB8AC3E}">
        <p14:creationId xmlns:p14="http://schemas.microsoft.com/office/powerpoint/2010/main" val="2922485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Date Placeholder 2"/>
          <p:cNvSpPr txBox="1">
            <a:spLocks noGrp="1"/>
          </p:cNvSpPr>
          <p:nvPr/>
        </p:nvSpPr>
        <p:spPr bwMode="auto">
          <a:xfrm>
            <a:off x="2209800" y="6248400"/>
            <a:ext cx="1905000" cy="457200"/>
          </a:xfrm>
          <a:prstGeom prst="rect">
            <a:avLst/>
          </a:prstGeom>
          <a:noFill/>
          <a:ln w="9525">
            <a:noFill/>
            <a:miter lim="800000"/>
            <a:headEnd/>
            <a:tailEnd/>
          </a:ln>
        </p:spPr>
        <p:txBody>
          <a:bodyPr/>
          <a:lstStyle/>
          <a:p>
            <a:pPr eaLnBrk="0" hangingPunct="0"/>
            <a:fld id="{BC40E7E5-AD34-4702-A2FF-C801985FBE50}" type="datetime1">
              <a:rPr lang="en-US" sz="1400">
                <a:latin typeface="Times New Roman" pitchFamily="18" charset="0"/>
              </a:rPr>
              <a:pPr eaLnBrk="0" hangingPunct="0"/>
              <a:t>11/3/2018</a:t>
            </a:fld>
            <a:endParaRPr lang="en-US" sz="1400">
              <a:latin typeface="Times New Roman" pitchFamily="18" charset="0"/>
            </a:endParaRPr>
          </a:p>
        </p:txBody>
      </p:sp>
      <p:sp>
        <p:nvSpPr>
          <p:cNvPr id="139266" name="Slide Number Placeholder 4"/>
          <p:cNvSpPr txBox="1">
            <a:spLocks noGrp="1"/>
          </p:cNvSpPr>
          <p:nvPr/>
        </p:nvSpPr>
        <p:spPr bwMode="auto">
          <a:xfrm>
            <a:off x="8077200" y="6248400"/>
            <a:ext cx="1905000" cy="457200"/>
          </a:xfrm>
          <a:prstGeom prst="rect">
            <a:avLst/>
          </a:prstGeom>
          <a:noFill/>
          <a:ln w="9525">
            <a:noFill/>
            <a:miter lim="800000"/>
            <a:headEnd/>
            <a:tailEnd/>
          </a:ln>
        </p:spPr>
        <p:txBody>
          <a:bodyPr/>
          <a:lstStyle/>
          <a:p>
            <a:pPr algn="r" eaLnBrk="0" hangingPunct="0"/>
            <a:fld id="{A652232B-7023-4DD9-BEA5-C45110683604}" type="slidenum">
              <a:rPr lang="en-US" sz="1400">
                <a:latin typeface="Times New Roman" pitchFamily="18" charset="0"/>
              </a:rPr>
              <a:pPr algn="r" eaLnBrk="0" hangingPunct="0"/>
              <a:t>56</a:t>
            </a:fld>
            <a:endParaRPr lang="en-US" sz="1400">
              <a:latin typeface="Times New Roman" pitchFamily="18" charset="0"/>
            </a:endParaRPr>
          </a:p>
        </p:txBody>
      </p:sp>
      <p:sp>
        <p:nvSpPr>
          <p:cNvPr id="139267" name="Rectangle 2"/>
          <p:cNvSpPr>
            <a:spLocks noChangeArrowheads="1"/>
          </p:cNvSpPr>
          <p:nvPr/>
        </p:nvSpPr>
        <p:spPr bwMode="auto">
          <a:xfrm>
            <a:off x="2133600" y="381000"/>
            <a:ext cx="7772400" cy="1143000"/>
          </a:xfrm>
          <a:prstGeom prst="rect">
            <a:avLst/>
          </a:prstGeom>
          <a:noFill/>
          <a:ln w="9525">
            <a:noFill/>
            <a:miter lim="800000"/>
            <a:headEnd/>
            <a:tailEnd/>
          </a:ln>
        </p:spPr>
        <p:txBody>
          <a:bodyPr anchor="ctr"/>
          <a:lstStyle/>
          <a:p>
            <a:pPr algn="ctr"/>
            <a:r>
              <a:rPr lang="en-US" sz="4400">
                <a:latin typeface="Calibri" pitchFamily="34" charset="0"/>
              </a:rPr>
              <a:t>Application layer firewall</a:t>
            </a:r>
          </a:p>
        </p:txBody>
      </p:sp>
      <p:pic>
        <p:nvPicPr>
          <p:cNvPr id="139268" name="Picture 3"/>
          <p:cNvPicPr>
            <a:picLocks noChangeAspect="1" noChangeArrowheads="1"/>
          </p:cNvPicPr>
          <p:nvPr/>
        </p:nvPicPr>
        <p:blipFill>
          <a:blip r:embed="rId2" cstate="print"/>
          <a:srcRect/>
          <a:stretch>
            <a:fillRect/>
          </a:stretch>
        </p:blipFill>
        <p:spPr bwMode="auto">
          <a:xfrm>
            <a:off x="2808289" y="1404938"/>
            <a:ext cx="6569075" cy="4051300"/>
          </a:xfrm>
          <a:prstGeom prst="rect">
            <a:avLst/>
          </a:prstGeom>
          <a:noFill/>
          <a:ln w="9525">
            <a:noFill/>
            <a:miter lim="800000"/>
            <a:headEnd/>
            <a:tailEnd/>
          </a:ln>
        </p:spPr>
      </p:pic>
    </p:spTree>
    <p:extLst>
      <p:ext uri="{BB962C8B-B14F-4D97-AF65-F5344CB8AC3E}">
        <p14:creationId xmlns:p14="http://schemas.microsoft.com/office/powerpoint/2010/main" val="267204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4"/>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905934" y="381000"/>
            <a:ext cx="10380133"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7504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96B60AB-A550-42CE-B42E-F96360F34439}"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5017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70726F68-FF4E-4973-BB2F-A6B0411FF299}" type="slidenum">
              <a:rPr lang="en-US" altLang="en-US" sz="1400" b="0" i="0">
                <a:latin typeface="Times New Roman" panose="02020603050405020304" pitchFamily="18" charset="0"/>
              </a:rPr>
              <a:pPr eaLnBrk="0" hangingPunct="0">
                <a:spcBef>
                  <a:spcPct val="0"/>
                </a:spcBef>
                <a:buFontTx/>
                <a:buNone/>
              </a:pPr>
              <a:t>58</a:t>
            </a:fld>
            <a:endParaRPr lang="en-US" altLang="en-US" sz="1400" b="0" i="0">
              <a:latin typeface="Times New Roman" panose="02020603050405020304" pitchFamily="18" charset="0"/>
            </a:endParaRPr>
          </a:p>
        </p:txBody>
      </p:sp>
      <p:sp>
        <p:nvSpPr>
          <p:cNvPr id="501764" name="Rectangle 4"/>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b="0" i="0" dirty="0">
                <a:solidFill>
                  <a:schemeClr val="tx2"/>
                </a:solidFill>
                <a:latin typeface="Times New Roman" panose="02020603050405020304" pitchFamily="18" charset="0"/>
              </a:rPr>
              <a:t>Application (user) firewall</a:t>
            </a:r>
          </a:p>
        </p:txBody>
      </p:sp>
      <p:sp>
        <p:nvSpPr>
          <p:cNvPr id="501765" name="Rectangle 5"/>
          <p:cNvSpPr>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3200" b="0" i="0">
                <a:latin typeface="Times New Roman" panose="02020603050405020304" pitchFamily="18" charset="0"/>
              </a:rPr>
              <a:t>Controls input/output from distributed applications </a:t>
            </a:r>
          </a:p>
          <a:p>
            <a:r>
              <a:rPr lang="en-US" altLang="en-US" sz="3200" b="0" i="0">
                <a:latin typeface="Times New Roman" panose="02020603050405020304" pitchFamily="18" charset="0"/>
              </a:rPr>
              <a:t>Enforces access control according to application restrictions, can understand application semantics</a:t>
            </a:r>
          </a:p>
          <a:p>
            <a:r>
              <a:rPr lang="en-US" altLang="en-US" sz="3200" b="0" i="0">
                <a:latin typeface="Times New Roman" panose="02020603050405020304" pitchFamily="18" charset="0"/>
              </a:rPr>
              <a:t>Can also filter wrong operations, wrong type or length parameters, wrong sequences of operations</a:t>
            </a:r>
          </a:p>
        </p:txBody>
      </p:sp>
    </p:spTree>
    <p:extLst>
      <p:ext uri="{BB962C8B-B14F-4D97-AF65-F5344CB8AC3E}">
        <p14:creationId xmlns:p14="http://schemas.microsoft.com/office/powerpoint/2010/main" val="1366311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251F5BD8-F61A-4962-8403-B46709E742B6}" type="datetime1">
              <a:rPr lang="en-US" altLang="en-US" sz="1400" b="0" i="0">
                <a:latin typeface="Times New Roman" panose="02020603050405020304" pitchFamily="18" charset="0"/>
              </a:rPr>
              <a:pPr eaLnBrk="0" hangingPunct="0">
                <a:spcBef>
                  <a:spcPct val="0"/>
                </a:spcBef>
                <a:buFontTx/>
                <a:buNone/>
              </a:pPr>
              <a:t>11/3/2018</a:t>
            </a:fld>
            <a:endParaRPr lang="en-US" altLang="en-US" sz="1400" b="0" i="0">
              <a:latin typeface="Times New Roman" panose="02020603050405020304" pitchFamily="18" charset="0"/>
            </a:endParaRPr>
          </a:p>
        </p:txBody>
      </p:sp>
      <p:sp>
        <p:nvSpPr>
          <p:cNvPr id="5027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hangingPunct="0">
              <a:spcBef>
                <a:spcPct val="0"/>
              </a:spcBef>
              <a:buFontTx/>
              <a:buNone/>
            </a:pPr>
            <a:fld id="{BA972CC4-9EEA-4E4B-BE7D-2BC74AB6712E}" type="slidenum">
              <a:rPr lang="en-US" altLang="en-US" sz="1400" b="0" i="0">
                <a:latin typeface="Times New Roman" panose="02020603050405020304" pitchFamily="18" charset="0"/>
              </a:rPr>
              <a:pPr eaLnBrk="0" hangingPunct="0">
                <a:spcBef>
                  <a:spcPct val="0"/>
                </a:spcBef>
                <a:buFontTx/>
                <a:buNone/>
              </a:pPr>
              <a:t>59</a:t>
            </a:fld>
            <a:endParaRPr lang="en-US" altLang="en-US" sz="1400" b="0" i="0">
              <a:latin typeface="Times New Roman" panose="02020603050405020304" pitchFamily="18" charset="0"/>
            </a:endParaRPr>
          </a:p>
        </p:txBody>
      </p:sp>
      <p:pic>
        <p:nvPicPr>
          <p:cNvPr id="50278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039" y="661989"/>
            <a:ext cx="5495925"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47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A6BA-EEBB-4CF0-A754-F260F0575B89}"/>
              </a:ext>
            </a:extLst>
          </p:cNvPr>
          <p:cNvSpPr>
            <a:spLocks noGrp="1"/>
          </p:cNvSpPr>
          <p:nvPr>
            <p:ph type="title"/>
          </p:nvPr>
        </p:nvSpPr>
        <p:spPr/>
        <p:txBody>
          <a:bodyPr/>
          <a:lstStyle/>
          <a:p>
            <a:r>
              <a:rPr lang="en-US" dirty="0"/>
              <a:t>Cryptographic architectures</a:t>
            </a:r>
          </a:p>
        </p:txBody>
      </p:sp>
      <p:sp>
        <p:nvSpPr>
          <p:cNvPr id="3" name="Content Placeholder 2">
            <a:extLst>
              <a:ext uri="{FF2B5EF4-FFF2-40B4-BE49-F238E27FC236}">
                <a16:creationId xmlns:a16="http://schemas.microsoft.com/office/drawing/2014/main" id="{19BD5572-E6CE-47A5-A227-8A0FE761907F}"/>
              </a:ext>
            </a:extLst>
          </p:cNvPr>
          <p:cNvSpPr>
            <a:spLocks noGrp="1"/>
          </p:cNvSpPr>
          <p:nvPr>
            <p:ph idx="1"/>
          </p:nvPr>
        </p:nvSpPr>
        <p:spPr/>
        <p:txBody>
          <a:bodyPr/>
          <a:lstStyle/>
          <a:p>
            <a:r>
              <a:rPr lang="en-US" dirty="0"/>
              <a:t>Most of the work on cryptography is about finding better encryption or signature algorithms and protocols to perform some secure operation</a:t>
            </a:r>
          </a:p>
          <a:p>
            <a:r>
              <a:rPr lang="en-US" dirty="0"/>
              <a:t>Little work exists on the architecture of the systems that implement these algorithms</a:t>
            </a:r>
          </a:p>
          <a:p>
            <a:r>
              <a:rPr lang="en-US" dirty="0"/>
              <a:t>This is very important because cryptography must work together with the rest of the system to complement other defenses</a:t>
            </a:r>
          </a:p>
        </p:txBody>
      </p:sp>
    </p:spTree>
    <p:extLst>
      <p:ext uri="{BB962C8B-B14F-4D97-AF65-F5344CB8AC3E}">
        <p14:creationId xmlns:p14="http://schemas.microsoft.com/office/powerpoint/2010/main" val="321505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4"/>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228388" y="533400"/>
            <a:ext cx="7785100"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001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9FC7-CFDE-46A9-BD0E-8E0246690E3A}"/>
              </a:ext>
            </a:extLst>
          </p:cNvPr>
          <p:cNvSpPr>
            <a:spLocks noGrp="1"/>
          </p:cNvSpPr>
          <p:nvPr>
            <p:ph type="title"/>
          </p:nvPr>
        </p:nvSpPr>
        <p:spPr/>
        <p:txBody>
          <a:bodyPr/>
          <a:lstStyle/>
          <a:p>
            <a:r>
              <a:rPr lang="en-US" dirty="0"/>
              <a:t>Wireless Sensor Networks (WSNs)</a:t>
            </a:r>
          </a:p>
        </p:txBody>
      </p:sp>
      <p:sp>
        <p:nvSpPr>
          <p:cNvPr id="3" name="Content Placeholder 2">
            <a:extLst>
              <a:ext uri="{FF2B5EF4-FFF2-40B4-BE49-F238E27FC236}">
                <a16:creationId xmlns:a16="http://schemas.microsoft.com/office/drawing/2014/main" id="{3AD2839D-F0ED-4BE3-80F0-DEFCBCEAE53B}"/>
              </a:ext>
            </a:extLst>
          </p:cNvPr>
          <p:cNvSpPr>
            <a:spLocks noGrp="1"/>
          </p:cNvSpPr>
          <p:nvPr>
            <p:ph idx="1"/>
          </p:nvPr>
        </p:nvSpPr>
        <p:spPr/>
        <p:txBody>
          <a:bodyPr/>
          <a:lstStyle/>
          <a:p>
            <a:r>
              <a:rPr lang="en-US" dirty="0"/>
              <a:t>A wireless sensor network (WSN) is a deployment of a large number of small, inexpensive, self-powered devices that can sense, compute, and communicate with other devices for the purpose of gathering local information, used to make global decisions about a physical environment. </a:t>
            </a:r>
          </a:p>
          <a:p>
            <a:r>
              <a:rPr lang="en-US" dirty="0"/>
              <a:t>Research on sensor networks was originally motivated by military applications, such as acoustic surveillance and target detection.</a:t>
            </a:r>
          </a:p>
          <a:p>
            <a:r>
              <a:rPr lang="en-US" dirty="0"/>
              <a:t>However, WSNs have many other applications such as infrastructure security, environmental monitoring, vehicle traffic analysis,…</a:t>
            </a:r>
          </a:p>
        </p:txBody>
      </p:sp>
    </p:spTree>
    <p:extLst>
      <p:ext uri="{BB962C8B-B14F-4D97-AF65-F5344CB8AC3E}">
        <p14:creationId xmlns:p14="http://schemas.microsoft.com/office/powerpoint/2010/main" val="3952731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4"/>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i="0" dirty="0">
                <a:solidFill>
                  <a:schemeClr val="tx2"/>
                </a:solidFill>
              </a:rPr>
              <a:t>Sensor node structure</a:t>
            </a:r>
          </a:p>
        </p:txBody>
      </p:sp>
      <p:cxnSp>
        <p:nvCxnSpPr>
          <p:cNvPr id="583683" name="AutoShape 21"/>
          <p:cNvCxnSpPr>
            <a:cxnSpLocks noChangeShapeType="1"/>
          </p:cNvCxnSpPr>
          <p:nvPr/>
        </p:nvCxnSpPr>
        <p:spPr bwMode="auto">
          <a:xfrm>
            <a:off x="3371850" y="2781300"/>
            <a:ext cx="0" cy="5334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684" name="AutoShape 20"/>
          <p:cNvCxnSpPr>
            <a:cxnSpLocks noChangeShapeType="1"/>
          </p:cNvCxnSpPr>
          <p:nvPr/>
        </p:nvCxnSpPr>
        <p:spPr bwMode="auto">
          <a:xfrm flipH="1" flipV="1">
            <a:off x="4029076" y="2781301"/>
            <a:ext cx="9525" cy="504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583685" name="Group 5"/>
          <p:cNvGrpSpPr>
            <a:grpSpLocks/>
          </p:cNvGrpSpPr>
          <p:nvPr/>
        </p:nvGrpSpPr>
        <p:grpSpPr bwMode="auto">
          <a:xfrm>
            <a:off x="3657600" y="2486026"/>
            <a:ext cx="5791200" cy="1952625"/>
            <a:chOff x="1920" y="2312"/>
            <a:chExt cx="8265" cy="3075"/>
          </a:xfrm>
        </p:grpSpPr>
        <p:sp>
          <p:nvSpPr>
            <p:cNvPr id="583688" name="Rectangle 19"/>
            <p:cNvSpPr>
              <a:spLocks noChangeArrowheads="1"/>
            </p:cNvSpPr>
            <p:nvPr/>
          </p:nvSpPr>
          <p:spPr bwMode="auto">
            <a:xfrm>
              <a:off x="4890" y="2312"/>
              <a:ext cx="2115" cy="465"/>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Transceiver</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89" name="Rectangle 18"/>
            <p:cNvSpPr>
              <a:spLocks noChangeArrowheads="1"/>
            </p:cNvSpPr>
            <p:nvPr/>
          </p:nvSpPr>
          <p:spPr bwMode="auto">
            <a:xfrm>
              <a:off x="4890" y="3572"/>
              <a:ext cx="2115" cy="495"/>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Processor</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90" name="Rectangle 17"/>
            <p:cNvSpPr>
              <a:spLocks noChangeArrowheads="1"/>
            </p:cNvSpPr>
            <p:nvPr/>
          </p:nvSpPr>
          <p:spPr bwMode="auto">
            <a:xfrm>
              <a:off x="4890" y="4862"/>
              <a:ext cx="2115" cy="450"/>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Memory</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91" name="Rectangle 16"/>
            <p:cNvSpPr>
              <a:spLocks noChangeArrowheads="1"/>
            </p:cNvSpPr>
            <p:nvPr/>
          </p:nvSpPr>
          <p:spPr bwMode="auto">
            <a:xfrm>
              <a:off x="1920" y="3587"/>
              <a:ext cx="2115" cy="450"/>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Power </a:t>
              </a:r>
              <a:r>
                <a:rPr lang="en-US" altLang="en-US" sz="1200">
                  <a:latin typeface="Times New Roman" panose="02020603050405020304" pitchFamily="18" charset="0"/>
                  <a:ea typeface="Calibri" panose="020F0502020204030204" pitchFamily="34" charset="0"/>
                  <a:cs typeface="Times New Roman" panose="02020603050405020304" pitchFamily="18" charset="0"/>
                </a:rPr>
                <a:t>Source</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92" name="Rectangle 15"/>
            <p:cNvSpPr>
              <a:spLocks noChangeArrowheads="1"/>
            </p:cNvSpPr>
            <p:nvPr/>
          </p:nvSpPr>
          <p:spPr bwMode="auto">
            <a:xfrm>
              <a:off x="8070" y="3632"/>
              <a:ext cx="2115" cy="450"/>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ADC</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93" name="Rectangle 14"/>
            <p:cNvSpPr>
              <a:spLocks noChangeArrowheads="1"/>
            </p:cNvSpPr>
            <p:nvPr/>
          </p:nvSpPr>
          <p:spPr bwMode="auto">
            <a:xfrm>
              <a:off x="8070" y="4922"/>
              <a:ext cx="2115" cy="465"/>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Sensor</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83694" name="Rectangle 13"/>
            <p:cNvSpPr>
              <a:spLocks noChangeArrowheads="1"/>
            </p:cNvSpPr>
            <p:nvPr/>
          </p:nvSpPr>
          <p:spPr bwMode="auto">
            <a:xfrm>
              <a:off x="8070" y="2372"/>
              <a:ext cx="2115" cy="465"/>
            </a:xfrm>
            <a:prstGeom prst="rect">
              <a:avLst/>
            </a:prstGeom>
            <a:solidFill>
              <a:srgbClr val="FFFFFF"/>
            </a:solidFill>
            <a:ln w="9525">
              <a:solidFill>
                <a:srgbClr val="000000"/>
              </a:solidFill>
              <a:miter lim="800000"/>
              <a:headEnd/>
              <a:tailEnd/>
            </a:ln>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100">
                  <a:latin typeface="Times New Roman" panose="02020603050405020304" pitchFamily="18" charset="0"/>
                  <a:ea typeface="Calibri" panose="020F0502020204030204" pitchFamily="34" charset="0"/>
                  <a:cs typeface="Times New Roman" panose="02020603050405020304" pitchFamily="18" charset="0"/>
                </a:rPr>
                <a:t>Sensor</a:t>
              </a:r>
              <a:endParaRPr lang="en-US" altLang="en-US" sz="2400" b="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583695" name="AutoShape 12"/>
            <p:cNvCxnSpPr>
              <a:cxnSpLocks noChangeShapeType="1"/>
            </p:cNvCxnSpPr>
            <p:nvPr/>
          </p:nvCxnSpPr>
          <p:spPr bwMode="auto">
            <a:xfrm>
              <a:off x="4035" y="3827"/>
              <a:ext cx="85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696" name="AutoShape 11"/>
            <p:cNvCxnSpPr>
              <a:cxnSpLocks noChangeShapeType="1"/>
            </p:cNvCxnSpPr>
            <p:nvPr/>
          </p:nvCxnSpPr>
          <p:spPr bwMode="auto">
            <a:xfrm>
              <a:off x="6465" y="4097"/>
              <a:ext cx="0" cy="7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697" name="AutoShape 10"/>
            <p:cNvCxnSpPr>
              <a:cxnSpLocks noChangeShapeType="1"/>
            </p:cNvCxnSpPr>
            <p:nvPr/>
          </p:nvCxnSpPr>
          <p:spPr bwMode="auto">
            <a:xfrm flipH="1" flipV="1">
              <a:off x="5444" y="4067"/>
              <a:ext cx="1" cy="78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698" name="AutoShape 9"/>
            <p:cNvCxnSpPr>
              <a:cxnSpLocks noChangeShapeType="1"/>
            </p:cNvCxnSpPr>
            <p:nvPr/>
          </p:nvCxnSpPr>
          <p:spPr bwMode="auto">
            <a:xfrm flipH="1">
              <a:off x="9075" y="2853"/>
              <a:ext cx="15" cy="7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699" name="AutoShape 8"/>
            <p:cNvCxnSpPr>
              <a:cxnSpLocks noChangeShapeType="1"/>
            </p:cNvCxnSpPr>
            <p:nvPr/>
          </p:nvCxnSpPr>
          <p:spPr bwMode="auto">
            <a:xfrm flipV="1">
              <a:off x="9075" y="4082"/>
              <a:ext cx="0" cy="8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700" name="AutoShape 7"/>
            <p:cNvCxnSpPr>
              <a:cxnSpLocks noChangeShapeType="1"/>
            </p:cNvCxnSpPr>
            <p:nvPr/>
          </p:nvCxnSpPr>
          <p:spPr bwMode="auto">
            <a:xfrm>
              <a:off x="7005" y="3752"/>
              <a:ext cx="106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3701" name="AutoShape 6"/>
            <p:cNvCxnSpPr>
              <a:cxnSpLocks noChangeShapeType="1"/>
            </p:cNvCxnSpPr>
            <p:nvPr/>
          </p:nvCxnSpPr>
          <p:spPr bwMode="auto">
            <a:xfrm flipH="1">
              <a:off x="7005" y="3992"/>
              <a:ext cx="106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583686" name="Rectangle 22"/>
          <p:cNvSpPr>
            <a:spLocks noChangeArrowheads="1"/>
          </p:cNvSpPr>
          <p:nvPr/>
        </p:nvSpPr>
        <p:spPr bwMode="auto">
          <a:xfrm>
            <a:off x="-685800" y="2190107"/>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72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2400" b="0">
              <a:latin typeface="Times New Roman" panose="02020603050405020304" pitchFamily="18" charset="0"/>
            </a:endParaRPr>
          </a:p>
        </p:txBody>
      </p:sp>
      <p:sp>
        <p:nvSpPr>
          <p:cNvPr id="583687" name="Rectangle 30"/>
          <p:cNvSpPr>
            <a:spLocks noChangeArrowheads="1"/>
          </p:cNvSpPr>
          <p:nvPr/>
        </p:nvSpPr>
        <p:spPr bwMode="auto">
          <a:xfrm>
            <a:off x="2209801" y="2190107"/>
            <a:ext cx="646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57200">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2400" b="0">
              <a:latin typeface="Times New Roman" panose="02020603050405020304" pitchFamily="18" charset="0"/>
            </a:endParaRPr>
          </a:p>
        </p:txBody>
      </p:sp>
    </p:spTree>
    <p:extLst>
      <p:ext uri="{BB962C8B-B14F-4D97-AF65-F5344CB8AC3E}">
        <p14:creationId xmlns:p14="http://schemas.microsoft.com/office/powerpoint/2010/main" val="1820428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5"/>
          <p:cNvSpPr>
            <a:spLocks noChangeArrowheads="1"/>
          </p:cNvSpPr>
          <p:nvPr/>
        </p:nvSpPr>
        <p:spPr bwMode="auto">
          <a:xfrm>
            <a:off x="1524001" y="125360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graphicFrame>
        <p:nvGraphicFramePr>
          <p:cNvPr id="584707" name="Object 4"/>
          <p:cNvGraphicFramePr>
            <a:graphicFrameLocks noChangeAspect="1"/>
          </p:cNvGraphicFramePr>
          <p:nvPr>
            <p:extLst>
              <p:ext uri="{D42A27DB-BD31-4B8C-83A1-F6EECF244321}">
                <p14:modId xmlns:p14="http://schemas.microsoft.com/office/powerpoint/2010/main" val="787758159"/>
              </p:ext>
            </p:extLst>
          </p:nvPr>
        </p:nvGraphicFramePr>
        <p:xfrm>
          <a:off x="1587731" y="990599"/>
          <a:ext cx="8761614" cy="4869873"/>
        </p:xfrm>
        <a:graphic>
          <a:graphicData uri="http://schemas.openxmlformats.org/presentationml/2006/ole">
            <mc:AlternateContent xmlns:mc="http://schemas.openxmlformats.org/markup-compatibility/2006">
              <mc:Choice xmlns:v="urn:schemas-microsoft-com:vml" Requires="v">
                <p:oleObj spid="_x0000_s5254" r:id="rId3" imgW="7421475" imgH="5896313" progId="Visio.Drawing.11">
                  <p:embed/>
                </p:oleObj>
              </mc:Choice>
              <mc:Fallback>
                <p:oleObj r:id="rId3" imgW="7421475" imgH="5896313" progId="Visio.Drawing.11">
                  <p:embed/>
                  <p:pic>
                    <p:nvPicPr>
                      <p:cNvPr id="584707" name="Object 4"/>
                      <p:cNvPicPr>
                        <a:picLocks noChangeAspect="1" noChangeArrowheads="1"/>
                      </p:cNvPicPr>
                      <p:nvPr/>
                    </p:nvPicPr>
                    <p:blipFill>
                      <a:blip r:embed="rId4">
                        <a:extLst>
                          <a:ext uri="{28A0092B-C50C-407E-A947-70E740481C1C}">
                            <a14:useLocalDpi xmlns:a14="http://schemas.microsoft.com/office/drawing/2010/main" val="0"/>
                          </a:ext>
                        </a:extLst>
                      </a:blip>
                      <a:srcRect t="15508"/>
                      <a:stretch>
                        <a:fillRect/>
                      </a:stretch>
                    </p:blipFill>
                    <p:spPr bwMode="auto">
                      <a:xfrm>
                        <a:off x="1587731" y="990599"/>
                        <a:ext cx="8761614" cy="4869873"/>
                      </a:xfrm>
                      <a:prstGeom prst="rect">
                        <a:avLst/>
                      </a:prstGeom>
                      <a:noFill/>
                      <a:ln>
                        <a:noFill/>
                      </a:ln>
                      <a:extLst/>
                    </p:spPr>
                  </p:pic>
                </p:oleObj>
              </mc:Fallback>
            </mc:AlternateContent>
          </a:graphicData>
        </a:graphic>
      </p:graphicFrame>
      <p:sp>
        <p:nvSpPr>
          <p:cNvPr id="4" name="Rectangle 6"/>
          <p:cNvSpPr txBox="1">
            <a:spLocks noChangeArrowheads="1"/>
          </p:cNvSpPr>
          <p:nvPr/>
        </p:nvSpPr>
        <p:spPr>
          <a:xfrm>
            <a:off x="2209800" y="228600"/>
            <a:ext cx="7772400" cy="1143000"/>
          </a:xfrm>
          <a:prstGeom prst="rect">
            <a:avLst/>
          </a:prstGeom>
        </p:spPr>
        <p:txBody>
          <a:bodyPr/>
          <a:lstStyle/>
          <a:p>
            <a:pPr algn="ctr" eaLnBrk="1" hangingPunct="1">
              <a:defRPr/>
            </a:pPr>
            <a:r>
              <a:rPr lang="en-US" sz="3600" b="1" kern="0" dirty="0">
                <a:solidFill>
                  <a:schemeClr val="tx2"/>
                </a:solidFill>
                <a:latin typeface="+mj-lt"/>
                <a:ea typeface="+mj-ea"/>
                <a:cs typeface="+mj-cs"/>
              </a:rPr>
              <a:t>Sensor node pattern</a:t>
            </a:r>
          </a:p>
        </p:txBody>
      </p:sp>
    </p:spTree>
    <p:extLst>
      <p:ext uri="{BB962C8B-B14F-4D97-AF65-F5344CB8AC3E}">
        <p14:creationId xmlns:p14="http://schemas.microsoft.com/office/powerpoint/2010/main" val="24829581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sensor network</a:t>
            </a:r>
          </a:p>
        </p:txBody>
      </p:sp>
      <p:pic>
        <p:nvPicPr>
          <p:cNvPr id="3" name="Picture 2"/>
          <p:cNvPicPr>
            <a:picLocks noChangeAspect="1"/>
          </p:cNvPicPr>
          <p:nvPr/>
        </p:nvPicPr>
        <p:blipFill>
          <a:blip r:embed="rId2"/>
          <a:stretch>
            <a:fillRect/>
          </a:stretch>
        </p:blipFill>
        <p:spPr>
          <a:xfrm>
            <a:off x="2496312" y="1952074"/>
            <a:ext cx="6931151" cy="3836077"/>
          </a:xfrm>
          <a:prstGeom prst="rect">
            <a:avLst/>
          </a:prstGeom>
        </p:spPr>
      </p:pic>
    </p:spTree>
    <p:extLst>
      <p:ext uri="{BB962C8B-B14F-4D97-AF65-F5344CB8AC3E}">
        <p14:creationId xmlns:p14="http://schemas.microsoft.com/office/powerpoint/2010/main" val="4080493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5"/>
          <p:cNvSpPr>
            <a:spLocks noChangeArrowheads="1"/>
          </p:cNvSpPr>
          <p:nvPr/>
        </p:nvSpPr>
        <p:spPr bwMode="auto">
          <a:xfrm>
            <a:off x="1524001" y="1801297"/>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en-US" altLang="en-US" sz="1800" b="0" i="0"/>
          </a:p>
        </p:txBody>
      </p:sp>
      <p:graphicFrame>
        <p:nvGraphicFramePr>
          <p:cNvPr id="585731" name="Object 4"/>
          <p:cNvGraphicFramePr>
            <a:graphicFrameLocks noChangeAspect="1"/>
          </p:cNvGraphicFramePr>
          <p:nvPr/>
        </p:nvGraphicFramePr>
        <p:xfrm>
          <a:off x="3200400" y="1985964"/>
          <a:ext cx="5867400" cy="3576637"/>
        </p:xfrm>
        <a:graphic>
          <a:graphicData uri="http://schemas.openxmlformats.org/presentationml/2006/ole">
            <mc:AlternateContent xmlns:mc="http://schemas.openxmlformats.org/markup-compatibility/2006">
              <mc:Choice xmlns:v="urn:schemas-microsoft-com:vml" Requires="v">
                <p:oleObj spid="_x0000_s6278" r:id="rId3" imgW="5249843" imgH="2881279" progId="Visio.Drawing.11">
                  <p:embed/>
                </p:oleObj>
              </mc:Choice>
              <mc:Fallback>
                <p:oleObj r:id="rId3" imgW="5249843" imgH="2881279" progId="Visio.Drawing.11">
                  <p:embed/>
                  <p:pic>
                    <p:nvPicPr>
                      <p:cNvPr id="58573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985964"/>
                        <a:ext cx="5867400" cy="357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85732" name="Rectangle 6"/>
          <p:cNvSpPr>
            <a:spLocks noChangeArrowheads="1"/>
          </p:cNvSpPr>
          <p:nvPr/>
        </p:nvSpPr>
        <p:spPr bwMode="auto">
          <a:xfrm>
            <a:off x="22098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i="0">
                <a:solidFill>
                  <a:schemeClr val="tx2"/>
                </a:solidFill>
              </a:rPr>
              <a:t>Sensor network architecture</a:t>
            </a:r>
          </a:p>
        </p:txBody>
      </p:sp>
    </p:spTree>
    <p:extLst>
      <p:ext uri="{BB962C8B-B14F-4D97-AF65-F5344CB8AC3E}">
        <p14:creationId xmlns:p14="http://schemas.microsoft.com/office/powerpoint/2010/main" val="2963764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normAutofit fontScale="70000" lnSpcReduction="20000"/>
          </a:bodyPr>
          <a:lstStyle/>
          <a:p>
            <a:pPr lvl="0"/>
            <a:r>
              <a:rPr lang="en-US" dirty="0"/>
              <a:t>If some nodes cannot reach the sink directly, other nodes can help them by relaying their data. </a:t>
            </a:r>
          </a:p>
          <a:p>
            <a:pPr lvl="0"/>
            <a:r>
              <a:rPr lang="en-US" dirty="0"/>
              <a:t>Clusters allow the management or securing of sec­tions of the network by deﬁning a cluster head that can control different functions. </a:t>
            </a:r>
          </a:p>
          <a:p>
            <a:pPr lvl="0"/>
            <a:r>
              <a:rPr lang="en-US" dirty="0"/>
              <a:t>Specialized, resource-rich nodes (called </a:t>
            </a:r>
            <a:r>
              <a:rPr lang="en-US" dirty="0" err="1"/>
              <a:t>supernodes</a:t>
            </a:r>
            <a:r>
              <a:rPr lang="en-US" dirty="0"/>
              <a:t> in this paper) can be inserted in the network. For example they can have more processing power to do ﬁltering, to keep logs, or to store authentication information, or they can have a larger communication range. Using </a:t>
            </a:r>
            <a:r>
              <a:rPr lang="en-US" dirty="0" err="1"/>
              <a:t>supernodes</a:t>
            </a:r>
            <a:r>
              <a:rPr lang="en-US" dirty="0"/>
              <a:t>, the WSN could achieve better performance such as longer network lifetime, better latency, and reliability [Sta05].</a:t>
            </a:r>
          </a:p>
          <a:p>
            <a:pPr lvl="0"/>
            <a:r>
              <a:rPr lang="en-US" dirty="0"/>
              <a:t>The model is also suitable for simulations.</a:t>
            </a:r>
          </a:p>
          <a:p>
            <a:pPr lvl="0"/>
            <a:r>
              <a:rPr lang="en-US" dirty="0"/>
              <a:t> Depending on the application requirements, a WSN can have more or less number of sensor nodes and it can be homogeneous or heterogeneous. Architectures using clusters or </a:t>
            </a:r>
            <a:r>
              <a:rPr lang="en-US" dirty="0" err="1"/>
              <a:t>supernodes</a:t>
            </a:r>
            <a:r>
              <a:rPr lang="en-US" dirty="0"/>
              <a:t> are scalable with the number of sensor nodes. The number of </a:t>
            </a:r>
            <a:r>
              <a:rPr lang="en-US" dirty="0" err="1"/>
              <a:t>supernodes</a:t>
            </a:r>
            <a:r>
              <a:rPr lang="en-US" dirty="0"/>
              <a:t> deployed will depend on the network size. </a:t>
            </a:r>
          </a:p>
          <a:p>
            <a:pPr lvl="0"/>
            <a:r>
              <a:rPr lang="en-US" dirty="0"/>
              <a:t>Depending on the application requirements, the WSN can be extended with security mechanisms.</a:t>
            </a:r>
          </a:p>
          <a:p>
            <a:pPr lvl="0"/>
            <a:r>
              <a:rPr lang="en-US" dirty="0"/>
              <a:t>Organizing the sensors in a WSN provides a cost efficient solution, since the same sensor nodes are used both in data sensing and data relaying. </a:t>
            </a:r>
          </a:p>
          <a:p>
            <a:endParaRPr lang="en-US" dirty="0"/>
          </a:p>
        </p:txBody>
      </p:sp>
    </p:spTree>
    <p:extLst>
      <p:ext uri="{BB962C8B-B14F-4D97-AF65-F5344CB8AC3E}">
        <p14:creationId xmlns:p14="http://schemas.microsoft.com/office/powerpoint/2010/main" val="1457914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4"/>
          <p:cNvSpPr txBox="1">
            <a:spLocks noChangeArrowheads="1"/>
          </p:cNvSpPr>
          <p:nvPr/>
        </p:nvSpPr>
        <p:spPr bwMode="auto">
          <a:xfrm>
            <a:off x="3009900" y="762000"/>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dirty="0">
                <a:solidFill>
                  <a:schemeClr val="tx2"/>
                </a:solidFill>
              </a:rPr>
              <a:t> Digression: Trust and reputation </a:t>
            </a:r>
          </a:p>
        </p:txBody>
      </p:sp>
      <p:sp>
        <p:nvSpPr>
          <p:cNvPr id="578563" name="Rectangle 5"/>
          <p:cNvSpPr txBox="1">
            <a:spLocks noChangeArrowheads="1"/>
          </p:cNvSpPr>
          <p:nvPr/>
        </p:nvSpPr>
        <p:spPr bwMode="auto">
          <a:xfrm>
            <a:off x="3009900" y="1905000"/>
            <a:ext cx="61722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2000" dirty="0"/>
              <a:t>Trust</a:t>
            </a:r>
          </a:p>
          <a:p>
            <a:pPr marL="0" indent="0" fontAlgn="base">
              <a:buNone/>
            </a:pPr>
            <a:r>
              <a:rPr lang="en-US" sz="2000" b="0" i="0" dirty="0"/>
              <a:t>      --  Reliance on the character, ability, strength, or</a:t>
            </a:r>
          </a:p>
          <a:p>
            <a:pPr marL="0" indent="0" fontAlgn="base">
              <a:buNone/>
            </a:pPr>
            <a:r>
              <a:rPr lang="en-US" sz="2000" b="0" i="0" dirty="0"/>
              <a:t>          truth of someone or something</a:t>
            </a:r>
          </a:p>
          <a:p>
            <a:pPr lvl="1"/>
            <a:endParaRPr lang="en-US" altLang="en-US" sz="2000" dirty="0"/>
          </a:p>
          <a:p>
            <a:pPr lvl="1"/>
            <a:r>
              <a:rPr lang="en-US" altLang="en-US" sz="2000" dirty="0"/>
              <a:t>Trust is a particular level of the subjective probability with which an agent assesses that another agent will perform a particular action in a context that affects his actions</a:t>
            </a:r>
          </a:p>
          <a:p>
            <a:r>
              <a:rPr lang="en-US" altLang="en-US" sz="2000" dirty="0"/>
              <a:t>Reputation</a:t>
            </a:r>
          </a:p>
          <a:p>
            <a:pPr lvl="1"/>
            <a:r>
              <a:rPr lang="en-US" altLang="en-US" sz="2000" dirty="0"/>
              <a:t>Expectation about an entity’s behavior based on past behavior </a:t>
            </a:r>
          </a:p>
          <a:p>
            <a:pPr lvl="1"/>
            <a:r>
              <a:rPr lang="en-US" altLang="en-US" sz="2000" dirty="0"/>
              <a:t>May be used to determine trust</a:t>
            </a:r>
          </a:p>
        </p:txBody>
      </p:sp>
      <p:sp>
        <p:nvSpPr>
          <p:cNvPr id="578564" name="Slide Number Placeholder 4"/>
          <p:cNvSpPr>
            <a:spLocks noGrp="1"/>
          </p:cNvSpPr>
          <p:nvPr>
            <p:ph type="sldNum" sz="quarter" idx="12"/>
          </p:nvPr>
        </p:nvSpPr>
        <p:spPr>
          <a:xfrm>
            <a:off x="7581900" y="6096000"/>
            <a:ext cx="16002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800" b="1" i="1">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fld id="{6D882EC9-CFD6-4306-A667-EF4F6C043081}" type="slidenum">
              <a:rPr lang="en-US" altLang="en-US" sz="1200" b="0" i="0">
                <a:latin typeface="Arial Black" panose="020B0A04020102020204" pitchFamily="34" charset="0"/>
                <a:ea typeface="MS PGothic" panose="020B0600070205080204" pitchFamily="34" charset="-128"/>
              </a:rPr>
              <a:pPr algn="ctr">
                <a:spcBef>
                  <a:spcPct val="0"/>
                </a:spcBef>
                <a:buFontTx/>
                <a:buNone/>
              </a:pPr>
              <a:t>67</a:t>
            </a:fld>
            <a:endParaRPr lang="en-US" altLang="en-US" sz="1200" b="0" i="0">
              <a:latin typeface="Arial Black" panose="020B0A04020102020204" pitchFamily="34" charset="0"/>
              <a:ea typeface="MS PGothic" panose="020B0600070205080204" pitchFamily="34" charset="-128"/>
            </a:endParaRPr>
          </a:p>
        </p:txBody>
      </p:sp>
    </p:spTree>
    <p:extLst>
      <p:ext uri="{BB962C8B-B14F-4D97-AF65-F5344CB8AC3E}">
        <p14:creationId xmlns:p14="http://schemas.microsoft.com/office/powerpoint/2010/main" val="1238999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1028"/>
          <p:cNvSpPr txBox="1">
            <a:spLocks noChangeArrowheads="1"/>
          </p:cNvSpPr>
          <p:nvPr/>
        </p:nvSpPr>
        <p:spPr bwMode="auto">
          <a:xfrm>
            <a:off x="3009900" y="762000"/>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3600" i="0">
                <a:solidFill>
                  <a:schemeClr val="tx2"/>
                </a:solidFill>
              </a:rPr>
              <a:t>Role of Trust Management</a:t>
            </a:r>
          </a:p>
        </p:txBody>
      </p:sp>
      <p:sp>
        <p:nvSpPr>
          <p:cNvPr id="579587" name="Rectangle 1029"/>
          <p:cNvSpPr txBox="1">
            <a:spLocks noChangeArrowheads="1"/>
          </p:cNvSpPr>
          <p:nvPr/>
        </p:nvSpPr>
        <p:spPr bwMode="auto">
          <a:xfrm>
            <a:off x="3009900" y="1405840"/>
            <a:ext cx="6172200" cy="469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a:spcBef>
                <a:spcPct val="20000"/>
              </a:spcBef>
              <a:buChar char="•"/>
              <a:defRPr sz="2800" b="1" i="1">
                <a:solidFill>
                  <a:schemeClr val="tx1"/>
                </a:solidFill>
                <a:latin typeface="Arial" panose="020B0604020202020204" pitchFamily="34" charset="0"/>
              </a:defRPr>
            </a:lvl1pPr>
            <a:lvl2pPr marL="742950" indent="-285750" defTabSz="-13873163">
              <a:spcBef>
                <a:spcPct val="20000"/>
              </a:spcBef>
              <a:buChar char="–"/>
              <a:defRPr sz="2800">
                <a:solidFill>
                  <a:schemeClr val="tx1"/>
                </a:solidFill>
                <a:latin typeface="Arial" panose="020B0604020202020204" pitchFamily="34" charset="0"/>
              </a:defRPr>
            </a:lvl2pPr>
            <a:lvl3pPr marL="1143000" indent="-228600" defTabSz="-13873163">
              <a:spcBef>
                <a:spcPct val="20000"/>
              </a:spcBef>
              <a:buChar char="•"/>
              <a:defRPr sz="2400">
                <a:solidFill>
                  <a:schemeClr val="tx1"/>
                </a:solidFill>
                <a:latin typeface="Arial" panose="020B0604020202020204" pitchFamily="34" charset="0"/>
              </a:defRPr>
            </a:lvl3pPr>
            <a:lvl4pPr marL="1600200" indent="-228600" defTabSz="-13873163">
              <a:spcBef>
                <a:spcPct val="20000"/>
              </a:spcBef>
              <a:buChar char="–"/>
              <a:defRPr sz="2000">
                <a:solidFill>
                  <a:schemeClr val="tx1"/>
                </a:solidFill>
                <a:latin typeface="Arial" panose="020B0604020202020204" pitchFamily="34" charset="0"/>
              </a:defRPr>
            </a:lvl4pPr>
            <a:lvl5pPr marL="2057400" indent="-228600" defTabSz="-13873163">
              <a:spcBef>
                <a:spcPct val="20000"/>
              </a:spcBef>
              <a:buChar char="»"/>
              <a:defRPr sz="2000">
                <a:solidFill>
                  <a:schemeClr val="tx1"/>
                </a:solidFill>
                <a:latin typeface="Arial" panose="020B0604020202020204" pitchFamily="34" charset="0"/>
              </a:defRPr>
            </a:lvl5pPr>
            <a:lvl6pPr marL="25146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13873163"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en-US" altLang="en-US" sz="2400" dirty="0"/>
              <a:t>Each entity (peer) must protect itself against threats</a:t>
            </a:r>
          </a:p>
          <a:p>
            <a:r>
              <a:rPr lang="en-US" altLang="en-US" sz="2400" dirty="0"/>
              <a:t>Trust Management can serve as a potential countermeasure</a:t>
            </a:r>
          </a:p>
          <a:p>
            <a:pPr lvl="1"/>
            <a:r>
              <a:rPr lang="en-US" altLang="en-US" sz="2400" dirty="0"/>
              <a:t>Trust relationships between peers help establish confidence</a:t>
            </a:r>
          </a:p>
          <a:p>
            <a:r>
              <a:rPr lang="en-US" altLang="en-US" sz="2400" dirty="0"/>
              <a:t>Two types of decentralized trust management systems</a:t>
            </a:r>
          </a:p>
          <a:p>
            <a:pPr lvl="1"/>
            <a:r>
              <a:rPr lang="en-US" altLang="en-US" sz="2400" dirty="0"/>
              <a:t>Credential and policy-based (we saw an example in the Identity Circle of Trust)</a:t>
            </a:r>
          </a:p>
          <a:p>
            <a:pPr lvl="1"/>
            <a:r>
              <a:rPr lang="en-US" altLang="en-US" sz="2400" dirty="0"/>
              <a:t>Reputation-based</a:t>
            </a:r>
          </a:p>
        </p:txBody>
      </p:sp>
    </p:spTree>
    <p:extLst>
      <p:ext uri="{BB962C8B-B14F-4D97-AF65-F5344CB8AC3E}">
        <p14:creationId xmlns:p14="http://schemas.microsoft.com/office/powerpoint/2010/main" val="2451793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in secure systems</a:t>
            </a:r>
          </a:p>
        </p:txBody>
      </p:sp>
      <p:sp>
        <p:nvSpPr>
          <p:cNvPr id="3" name="Content Placeholder 2"/>
          <p:cNvSpPr>
            <a:spLocks noGrp="1"/>
          </p:cNvSpPr>
          <p:nvPr>
            <p:ph idx="1"/>
          </p:nvPr>
        </p:nvSpPr>
        <p:spPr/>
        <p:txBody>
          <a:bodyPr>
            <a:normAutofit lnSpcReduction="10000"/>
          </a:bodyPr>
          <a:lstStyle/>
          <a:p>
            <a:r>
              <a:rPr lang="en-US" dirty="0"/>
              <a:t>Trust is an important concept when designing secure systems; it defines the parts of the system which we can use as a basis to build the system (they can be verified in detail if they are small). All secure systems must have a Trusted Computing Base (TCB), which provides a set of trusted functions. The TCB must be as small as possible so we can verify it. </a:t>
            </a:r>
          </a:p>
          <a:p>
            <a:r>
              <a:rPr lang="en-US" dirty="0"/>
              <a:t>The TCB is usually part of the operating system but other systems such as databases and networks may also have TCBs. </a:t>
            </a:r>
          </a:p>
          <a:p>
            <a:r>
              <a:rPr lang="en-US" dirty="0"/>
              <a:t>Lampson et al. define the TCB as: </a:t>
            </a:r>
            <a:r>
              <a:rPr lang="en-US" i="1" dirty="0"/>
              <a:t>a small amount of software and hardware that security depends on and that we distinguish from a much larger amount that can misbehave without affecting security.</a:t>
            </a:r>
            <a:endParaRPr lang="en-US" dirty="0"/>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877698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Date Placeholder 3"/>
          <p:cNvSpPr>
            <a:spLocks noGrp="1"/>
          </p:cNvSpPr>
          <p:nvPr>
            <p:ph type="dt" sz="quarter" idx="10"/>
          </p:nvPr>
        </p:nvSpPr>
        <p:spPr/>
        <p:txBody>
          <a:bodyPr/>
          <a:lstStyle/>
          <a:p>
            <a:pPr eaLnBrk="0" hangingPunct="0">
              <a:defRPr/>
            </a:pPr>
            <a:fld id="{7FBCC4F1-891E-424D-88D5-BC3E3D627D49}" type="datetime1">
              <a:rPr lang="en-US" smtClean="0"/>
              <a:pPr eaLnBrk="0" hangingPunct="0">
                <a:defRPr/>
              </a:pPr>
              <a:t>11/3/2018</a:t>
            </a:fld>
            <a:endParaRPr lang="en-US"/>
          </a:p>
        </p:txBody>
      </p:sp>
      <p:sp>
        <p:nvSpPr>
          <p:cNvPr id="174083" name="Slide Number Placeholder 5"/>
          <p:cNvSpPr>
            <a:spLocks noGrp="1"/>
          </p:cNvSpPr>
          <p:nvPr>
            <p:ph type="sldNum" sz="quarter" idx="12"/>
          </p:nvPr>
        </p:nvSpPr>
        <p:spPr/>
        <p:txBody>
          <a:bodyPr/>
          <a:lstStyle/>
          <a:p>
            <a:pPr eaLnBrk="0" hangingPunct="0">
              <a:defRPr/>
            </a:pPr>
            <a:fld id="{F9B9F9C7-955D-43B4-9E99-06F9A126DD4B}" type="slidenum">
              <a:rPr lang="en-US" smtClean="0"/>
              <a:pPr eaLnBrk="0" hangingPunct="0">
                <a:defRPr/>
              </a:pPr>
              <a:t>7</a:t>
            </a:fld>
            <a:endParaRPr lang="en-US"/>
          </a:p>
        </p:txBody>
      </p:sp>
      <p:sp>
        <p:nvSpPr>
          <p:cNvPr id="110595" name="Rectangle 2"/>
          <p:cNvSpPr>
            <a:spLocks noGrp="1" noChangeArrowheads="1"/>
          </p:cNvSpPr>
          <p:nvPr>
            <p:ph type="title" idx="4294967295"/>
          </p:nvPr>
        </p:nvSpPr>
        <p:spPr/>
        <p:txBody>
          <a:bodyPr/>
          <a:lstStyle/>
          <a:p>
            <a:pPr eaLnBrk="1" hangingPunct="1"/>
            <a:r>
              <a:rPr lang="en-US" dirty="0"/>
              <a:t>Encryption mechanism</a:t>
            </a:r>
          </a:p>
        </p:txBody>
      </p:sp>
      <p:sp>
        <p:nvSpPr>
          <p:cNvPr id="110596" name="Rectangle 3"/>
          <p:cNvSpPr>
            <a:spLocks noGrp="1" noChangeArrowheads="1"/>
          </p:cNvSpPr>
          <p:nvPr>
            <p:ph type="body" idx="4294967295"/>
          </p:nvPr>
        </p:nvSpPr>
        <p:spPr/>
        <p:txBody>
          <a:bodyPr/>
          <a:lstStyle/>
          <a:p>
            <a:pPr eaLnBrk="1" hangingPunct="1"/>
            <a:endParaRPr lang="en-US" dirty="0"/>
          </a:p>
          <a:p>
            <a:pPr eaLnBrk="1" hangingPunct="1"/>
            <a:r>
              <a:rPr lang="en-US" dirty="0"/>
              <a:t>Encryption is encoding a message to hide its meaning. </a:t>
            </a:r>
          </a:p>
          <a:p>
            <a:pPr eaLnBrk="1" hangingPunct="1"/>
            <a:r>
              <a:rPr lang="en-US" dirty="0"/>
              <a:t>Plaintext M is converted into cyphertext C.  Formally, C=E(M) and M=D(C) . </a:t>
            </a:r>
          </a:p>
          <a:p>
            <a:pPr eaLnBrk="1" hangingPunct="1"/>
            <a:r>
              <a:rPr lang="en-US" dirty="0"/>
              <a:t>The cryptosystem must produce M=D(E(P)) to be useful</a:t>
            </a:r>
          </a:p>
          <a:p>
            <a:pPr eaLnBrk="1" hangingPunct="1"/>
            <a:endParaRPr lang="en-US" dirty="0"/>
          </a:p>
        </p:txBody>
      </p:sp>
    </p:spTree>
    <p:extLst>
      <p:ext uri="{BB962C8B-B14F-4D97-AF65-F5344CB8AC3E}">
        <p14:creationId xmlns:p14="http://schemas.microsoft.com/office/powerpoint/2010/main" val="619379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8E2E417B-2880-4128-B997-09878864D2E5}" type="datetime1">
              <a:rPr lang="en-US" altLang="en-US" smtClean="0">
                <a:latin typeface="Times New Roman" pitchFamily="18" charset="0"/>
              </a:rPr>
              <a:pPr eaLnBrk="0" hangingPunct="0"/>
              <a:t>11/3/2018</a:t>
            </a:fld>
            <a:endParaRPr lang="en-US" altLang="en-US">
              <a:latin typeface="Times New Roman" pitchFamily="18" charset="0"/>
            </a:endParaRPr>
          </a:p>
        </p:txBody>
      </p:sp>
      <p:sp>
        <p:nvSpPr>
          <p:cNvPr id="77926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62E8306C-4401-4E42-8009-F0C1AFBB5D30}" type="slidenum">
              <a:rPr lang="en-US" altLang="en-US" smtClean="0">
                <a:latin typeface="Times New Roman" pitchFamily="18" charset="0"/>
              </a:rPr>
              <a:pPr eaLnBrk="0" hangingPunct="0"/>
              <a:t>70</a:t>
            </a:fld>
            <a:endParaRPr lang="en-US" altLang="en-US">
              <a:latin typeface="Times New Roman" pitchFamily="18" charset="0"/>
            </a:endParaRPr>
          </a:p>
        </p:txBody>
      </p:sp>
      <p:sp>
        <p:nvSpPr>
          <p:cNvPr id="779268" name="Rectangle 2"/>
          <p:cNvSpPr>
            <a:spLocks noGrp="1" noChangeArrowheads="1"/>
          </p:cNvSpPr>
          <p:nvPr>
            <p:ph type="title" idx="4294967295"/>
          </p:nvPr>
        </p:nvSpPr>
        <p:spPr/>
        <p:txBody>
          <a:bodyPr>
            <a:normAutofit/>
          </a:bodyPr>
          <a:lstStyle/>
          <a:p>
            <a:pPr eaLnBrk="1" hangingPunct="1"/>
            <a:r>
              <a:rPr lang="en-US" altLang="en-US" dirty="0"/>
              <a:t>Trusted Computing Base(TCB)  </a:t>
            </a:r>
          </a:p>
        </p:txBody>
      </p:sp>
      <p:sp>
        <p:nvSpPr>
          <p:cNvPr id="779269" name="Rectangle 3"/>
          <p:cNvSpPr>
            <a:spLocks noGrp="1" noChangeArrowheads="1"/>
          </p:cNvSpPr>
          <p:nvPr>
            <p:ph type="body" idx="4294967295"/>
          </p:nvPr>
        </p:nvSpPr>
        <p:spPr/>
        <p:txBody>
          <a:bodyPr/>
          <a:lstStyle/>
          <a:p>
            <a:pPr eaLnBrk="1" hangingPunct="1"/>
            <a:r>
              <a:rPr lang="en-US" altLang="en-US" dirty="0"/>
              <a:t>The part of the system which we trust</a:t>
            </a:r>
          </a:p>
          <a:p>
            <a:pPr eaLnBrk="1" hangingPunct="1"/>
            <a:r>
              <a:rPr lang="en-US" altLang="en-US" dirty="0"/>
              <a:t>Kernel: includes all security-related functions</a:t>
            </a:r>
          </a:p>
          <a:p>
            <a:pPr eaLnBrk="1" hangingPunct="1"/>
            <a:r>
              <a:rPr lang="en-US" altLang="en-US" dirty="0"/>
              <a:t>Kernel Verification: possible only for relatively simple systems, and requires special languages and special operating systems (we will see a verified kernel for smart phones)</a:t>
            </a:r>
          </a:p>
          <a:p>
            <a:pPr eaLnBrk="1" hangingPunct="1"/>
            <a:r>
              <a:rPr lang="en-US" altLang="en-US" dirty="0"/>
              <a:t>In practical systems we need to trust some part of the OS or another component of the system</a:t>
            </a:r>
          </a:p>
          <a:p>
            <a:pPr eaLnBrk="1" hangingPunct="1"/>
            <a:r>
              <a:rPr lang="en-US" altLang="en-US" dirty="0"/>
              <a:t>Network nodes need to develop trust in another nodes </a:t>
            </a:r>
          </a:p>
          <a:p>
            <a:pPr eaLnBrk="1" hangingPunct="1"/>
            <a:r>
              <a:rPr lang="en-US" altLang="en-US" dirty="0"/>
              <a:t>Clients of web services need to trust these services (to be seen) </a:t>
            </a:r>
          </a:p>
        </p:txBody>
      </p:sp>
    </p:spTree>
    <p:extLst>
      <p:ext uri="{BB962C8B-B14F-4D97-AF65-F5344CB8AC3E}">
        <p14:creationId xmlns:p14="http://schemas.microsoft.com/office/powerpoint/2010/main" val="3455065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BDD1FB9F-9984-45AE-9512-18D006EF5567}" type="datetime1">
              <a:rPr lang="en-US" altLang="en-US" smtClean="0">
                <a:latin typeface="Times New Roman" pitchFamily="18" charset="0"/>
              </a:rPr>
              <a:pPr eaLnBrk="0" hangingPunct="0"/>
              <a:t>11/3/2018</a:t>
            </a:fld>
            <a:endParaRPr lang="en-US" altLang="en-US">
              <a:latin typeface="Times New Roman" pitchFamily="18" charset="0"/>
            </a:endParaRPr>
          </a:p>
        </p:txBody>
      </p:sp>
      <p:sp>
        <p:nvSpPr>
          <p:cNvPr id="780291"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4BF2F202-D757-48EC-A3F9-3063CD7A0942}" type="slidenum">
              <a:rPr lang="en-US" altLang="en-US" smtClean="0">
                <a:latin typeface="Times New Roman" pitchFamily="18" charset="0"/>
              </a:rPr>
              <a:pPr eaLnBrk="0" hangingPunct="0"/>
              <a:t>71</a:t>
            </a:fld>
            <a:endParaRPr lang="en-US" altLang="en-US">
              <a:latin typeface="Times New Roman" pitchFamily="18" charset="0"/>
            </a:endParaRPr>
          </a:p>
        </p:txBody>
      </p:sp>
      <p:sp>
        <p:nvSpPr>
          <p:cNvPr id="780292" name="Rectangle 1026"/>
          <p:cNvSpPr>
            <a:spLocks noGrp="1" noChangeArrowheads="1"/>
          </p:cNvSpPr>
          <p:nvPr>
            <p:ph type="title" idx="4294967295"/>
          </p:nvPr>
        </p:nvSpPr>
        <p:spPr/>
        <p:txBody>
          <a:bodyPr/>
          <a:lstStyle/>
          <a:p>
            <a:pPr eaLnBrk="1" hangingPunct="1"/>
            <a:r>
              <a:rPr lang="en-US" altLang="en-US"/>
              <a:t>Use of kernels</a:t>
            </a:r>
          </a:p>
        </p:txBody>
      </p:sp>
      <p:sp>
        <p:nvSpPr>
          <p:cNvPr id="780293" name="Line 1027"/>
          <p:cNvSpPr>
            <a:spLocks noChangeShapeType="1"/>
          </p:cNvSpPr>
          <p:nvPr/>
        </p:nvSpPr>
        <p:spPr bwMode="auto">
          <a:xfrm>
            <a:off x="2514600" y="1371600"/>
            <a:ext cx="708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0294" name="Line 1028"/>
          <p:cNvSpPr>
            <a:spLocks noChangeShapeType="1"/>
          </p:cNvSpPr>
          <p:nvPr/>
        </p:nvSpPr>
        <p:spPr bwMode="auto">
          <a:xfrm>
            <a:off x="2514600" y="3200400"/>
            <a:ext cx="708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0295" name="Line 1029"/>
          <p:cNvSpPr>
            <a:spLocks noChangeShapeType="1"/>
          </p:cNvSpPr>
          <p:nvPr/>
        </p:nvSpPr>
        <p:spPr bwMode="auto">
          <a:xfrm>
            <a:off x="2438400" y="5257800"/>
            <a:ext cx="708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80296" name="Text Box 1030"/>
          <p:cNvSpPr txBox="1">
            <a:spLocks noChangeArrowheads="1"/>
          </p:cNvSpPr>
          <p:nvPr/>
        </p:nvSpPr>
        <p:spPr bwMode="auto">
          <a:xfrm>
            <a:off x="2651125" y="1946275"/>
            <a:ext cx="1049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DBMS</a:t>
            </a:r>
          </a:p>
        </p:txBody>
      </p:sp>
      <p:sp>
        <p:nvSpPr>
          <p:cNvPr id="780297" name="Text Box 1031"/>
          <p:cNvSpPr txBox="1">
            <a:spLocks noChangeArrowheads="1"/>
          </p:cNvSpPr>
          <p:nvPr/>
        </p:nvSpPr>
        <p:spPr bwMode="auto">
          <a:xfrm>
            <a:off x="2574926" y="3775075"/>
            <a:ext cx="57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OS</a:t>
            </a:r>
          </a:p>
        </p:txBody>
      </p:sp>
      <p:sp>
        <p:nvSpPr>
          <p:cNvPr id="780298" name="Rectangle 1032"/>
          <p:cNvSpPr>
            <a:spLocks noChangeArrowheads="1"/>
          </p:cNvSpPr>
          <p:nvPr/>
        </p:nvSpPr>
        <p:spPr bwMode="auto">
          <a:xfrm>
            <a:off x="5638800" y="2286000"/>
            <a:ext cx="2819400" cy="2971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sz="2400" i="1">
              <a:latin typeface="Times New Roman" pitchFamily="18" charset="0"/>
            </a:endParaRPr>
          </a:p>
        </p:txBody>
      </p:sp>
      <p:sp>
        <p:nvSpPr>
          <p:cNvPr id="780299" name="Rectangle 1033"/>
          <p:cNvSpPr>
            <a:spLocks noChangeArrowheads="1"/>
          </p:cNvSpPr>
          <p:nvPr/>
        </p:nvSpPr>
        <p:spPr bwMode="auto">
          <a:xfrm>
            <a:off x="6553200" y="4038600"/>
            <a:ext cx="24384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endParaRPr lang="en-US" altLang="en-US" sz="2400" i="1">
              <a:latin typeface="Times New Roman" pitchFamily="18" charset="0"/>
            </a:endParaRPr>
          </a:p>
        </p:txBody>
      </p:sp>
      <p:sp>
        <p:nvSpPr>
          <p:cNvPr id="780300" name="Text Box 1034"/>
          <p:cNvSpPr txBox="1">
            <a:spLocks noChangeArrowheads="1"/>
          </p:cNvSpPr>
          <p:nvPr/>
        </p:nvSpPr>
        <p:spPr bwMode="auto">
          <a:xfrm>
            <a:off x="6003926" y="2479675"/>
            <a:ext cx="1954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DBMS Kernel</a:t>
            </a:r>
          </a:p>
        </p:txBody>
      </p:sp>
      <p:sp>
        <p:nvSpPr>
          <p:cNvPr id="780301" name="Text Box 1035"/>
          <p:cNvSpPr txBox="1">
            <a:spLocks noChangeArrowheads="1"/>
          </p:cNvSpPr>
          <p:nvPr/>
        </p:nvSpPr>
        <p:spPr bwMode="auto">
          <a:xfrm>
            <a:off x="6003926" y="3394075"/>
            <a:ext cx="1604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a:latin typeface="Times New Roman" pitchFamily="18" charset="0"/>
              </a:rPr>
              <a:t>Sec. Kernel</a:t>
            </a:r>
          </a:p>
        </p:txBody>
      </p:sp>
      <p:sp>
        <p:nvSpPr>
          <p:cNvPr id="780302" name="Text Box 1036"/>
          <p:cNvSpPr txBox="1">
            <a:spLocks noChangeArrowheads="1"/>
          </p:cNvSpPr>
          <p:nvPr/>
        </p:nvSpPr>
        <p:spPr bwMode="auto">
          <a:xfrm>
            <a:off x="6842125" y="4308476"/>
            <a:ext cx="1492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en-US" sz="2400" dirty="0">
                <a:latin typeface="Times New Roman" pitchFamily="18" charset="0"/>
              </a:rPr>
              <a:t>OS Kernel</a:t>
            </a:r>
          </a:p>
        </p:txBody>
      </p:sp>
    </p:spTree>
    <p:extLst>
      <p:ext uri="{BB962C8B-B14F-4D97-AF65-F5344CB8AC3E}">
        <p14:creationId xmlns:p14="http://schemas.microsoft.com/office/powerpoint/2010/main" val="563548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59B428F2-757E-471E-BC1F-601637FDB3E0}" type="datetime1">
              <a:rPr lang="en-US" altLang="en-US" smtClean="0">
                <a:latin typeface="Times New Roman" pitchFamily="18" charset="0"/>
              </a:rPr>
              <a:pPr eaLnBrk="0" hangingPunct="0"/>
              <a:t>11/3/2018</a:t>
            </a:fld>
            <a:endParaRPr lang="en-US" altLang="en-US">
              <a:latin typeface="Times New Roman" pitchFamily="18" charset="0"/>
            </a:endParaRPr>
          </a:p>
        </p:txBody>
      </p:sp>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hangingPunct="0"/>
            <a:fld id="{FA003215-48AF-4AC7-97CD-C69F560F2C8A}" type="slidenum">
              <a:rPr lang="en-US" altLang="en-US" smtClean="0">
                <a:latin typeface="Times New Roman" pitchFamily="18" charset="0"/>
              </a:rPr>
              <a:pPr eaLnBrk="0" hangingPunct="0"/>
              <a:t>72</a:t>
            </a:fld>
            <a:endParaRPr lang="en-US" altLang="en-US">
              <a:latin typeface="Times New Roman" pitchFamily="18" charset="0"/>
            </a:endParaRPr>
          </a:p>
        </p:txBody>
      </p:sp>
      <p:graphicFrame>
        <p:nvGraphicFramePr>
          <p:cNvPr id="31746" name="Object 2050"/>
          <p:cNvGraphicFramePr>
            <a:graphicFrameLocks noChangeAspect="1"/>
          </p:cNvGraphicFramePr>
          <p:nvPr/>
        </p:nvGraphicFramePr>
        <p:xfrm>
          <a:off x="3241676" y="671513"/>
          <a:ext cx="5707063" cy="5516562"/>
        </p:xfrm>
        <a:graphic>
          <a:graphicData uri="http://schemas.openxmlformats.org/presentationml/2006/ole">
            <mc:AlternateContent xmlns:mc="http://schemas.openxmlformats.org/markup-compatibility/2006">
              <mc:Choice xmlns:v="urn:schemas-microsoft-com:vml" Requires="v">
                <p:oleObj spid="_x0000_s8281" name="Bitmap Image" r:id="rId3" imgW="5706272" imgH="5514286" progId="Paint.Picture">
                  <p:embed/>
                </p:oleObj>
              </mc:Choice>
              <mc:Fallback>
                <p:oleObj name="Bitmap Image" r:id="rId3" imgW="5706272" imgH="5514286" progId="Paint.Picture">
                  <p:embed/>
                  <p:pic>
                    <p:nvPicPr>
                      <p:cNvPr id="31746" name="Object 20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676" y="671513"/>
                        <a:ext cx="5707063" cy="551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91413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57E17-EA13-490A-A754-65BFFECC04F6}"/>
              </a:ext>
            </a:extLst>
          </p:cNvPr>
          <p:cNvSpPr>
            <a:spLocks noGrp="1"/>
          </p:cNvSpPr>
          <p:nvPr>
            <p:ph type="title"/>
          </p:nvPr>
        </p:nvSpPr>
        <p:spPr/>
        <p:txBody>
          <a:bodyPr/>
          <a:lstStyle/>
          <a:p>
            <a:r>
              <a:rPr lang="en-US" dirty="0"/>
              <a:t>Use cases of WSNs</a:t>
            </a:r>
          </a:p>
        </p:txBody>
      </p:sp>
      <p:sp>
        <p:nvSpPr>
          <p:cNvPr id="3" name="Content Placeholder 2">
            <a:extLst>
              <a:ext uri="{FF2B5EF4-FFF2-40B4-BE49-F238E27FC236}">
                <a16:creationId xmlns:a16="http://schemas.microsoft.com/office/drawing/2014/main" id="{14FB69A3-4C76-427F-828B-B2C393481DA4}"/>
              </a:ext>
            </a:extLst>
          </p:cNvPr>
          <p:cNvSpPr>
            <a:spLocks noGrp="1"/>
          </p:cNvSpPr>
          <p:nvPr>
            <p:ph idx="1"/>
          </p:nvPr>
        </p:nvSpPr>
        <p:spPr/>
        <p:txBody>
          <a:bodyPr/>
          <a:lstStyle/>
          <a:p>
            <a:r>
              <a:rPr lang="en-US" dirty="0"/>
              <a:t>Send message from node A to aggregation node</a:t>
            </a:r>
          </a:p>
          <a:p>
            <a:r>
              <a:rPr lang="en-US" dirty="0"/>
              <a:t>Send message from aggregation node to sink (base station)</a:t>
            </a:r>
          </a:p>
          <a:p>
            <a:r>
              <a:rPr lang="en-US" dirty="0"/>
              <a:t>Aggregate data (in some nodes)</a:t>
            </a:r>
          </a:p>
          <a:p>
            <a:r>
              <a:rPr lang="en-US" dirty="0"/>
              <a:t>Optimal routing of messages </a:t>
            </a:r>
          </a:p>
          <a:p>
            <a:r>
              <a:rPr lang="en-US" dirty="0"/>
              <a:t>Collect data from aggregation nodes</a:t>
            </a:r>
          </a:p>
          <a:p>
            <a:r>
              <a:rPr lang="en-US" dirty="0"/>
              <a:t>Manage sensor nodes (health, battery, activation,…)</a:t>
            </a:r>
          </a:p>
          <a:p>
            <a:r>
              <a:rPr lang="en-US" dirty="0" err="1"/>
              <a:t>Anonimity</a:t>
            </a:r>
            <a:r>
              <a:rPr lang="en-US" dirty="0"/>
              <a:t>  (in some cases)</a:t>
            </a:r>
          </a:p>
        </p:txBody>
      </p:sp>
    </p:spTree>
    <p:extLst>
      <p:ext uri="{BB962C8B-B14F-4D97-AF65-F5344CB8AC3E}">
        <p14:creationId xmlns:p14="http://schemas.microsoft.com/office/powerpoint/2010/main" val="15915778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F409-8B92-46AF-8FBF-9A9D92299E93}"/>
              </a:ext>
            </a:extLst>
          </p:cNvPr>
          <p:cNvSpPr>
            <a:spLocks noGrp="1"/>
          </p:cNvSpPr>
          <p:nvPr>
            <p:ph type="title"/>
          </p:nvPr>
        </p:nvSpPr>
        <p:spPr/>
        <p:txBody>
          <a:bodyPr/>
          <a:lstStyle/>
          <a:p>
            <a:r>
              <a:rPr lang="en-US" dirty="0"/>
              <a:t>Threats in WSNs [Den14]</a:t>
            </a:r>
          </a:p>
        </p:txBody>
      </p:sp>
      <p:sp>
        <p:nvSpPr>
          <p:cNvPr id="3" name="Content Placeholder 2">
            <a:extLst>
              <a:ext uri="{FF2B5EF4-FFF2-40B4-BE49-F238E27FC236}">
                <a16:creationId xmlns:a16="http://schemas.microsoft.com/office/drawing/2014/main" id="{0C774DE7-BD32-4184-A50C-D3F4F2894BA0}"/>
              </a:ext>
            </a:extLst>
          </p:cNvPr>
          <p:cNvSpPr>
            <a:spLocks noGrp="1"/>
          </p:cNvSpPr>
          <p:nvPr>
            <p:ph idx="1"/>
          </p:nvPr>
        </p:nvSpPr>
        <p:spPr/>
        <p:txBody>
          <a:bodyPr>
            <a:normAutofit fontScale="85000" lnSpcReduction="10000"/>
          </a:bodyPr>
          <a:lstStyle/>
          <a:p>
            <a:pPr marL="0" indent="0">
              <a:buNone/>
            </a:pPr>
            <a:r>
              <a:rPr lang="en-US" b="1" dirty="0"/>
              <a:t>Physical layer</a:t>
            </a:r>
          </a:p>
          <a:p>
            <a:r>
              <a:rPr lang="en-US" dirty="0"/>
              <a:t>Jamming—RF interference to disrupt communication</a:t>
            </a:r>
          </a:p>
          <a:p>
            <a:r>
              <a:rPr lang="en-US" dirty="0"/>
              <a:t>Tampering—Physical access to destroy, get information, alter or replace node</a:t>
            </a:r>
          </a:p>
          <a:p>
            <a:pPr marL="0" indent="0">
              <a:buNone/>
            </a:pPr>
            <a:r>
              <a:rPr lang="en-US" b="1" dirty="0"/>
              <a:t>Network layer</a:t>
            </a:r>
          </a:p>
          <a:p>
            <a:r>
              <a:rPr lang="en-US" dirty="0"/>
              <a:t>Selective forwarding—A malicious node rejects to forward or drops the messages it receives</a:t>
            </a:r>
          </a:p>
          <a:p>
            <a:r>
              <a:rPr lang="en-US" dirty="0"/>
              <a:t>Sinkhole attack—make a compromised node appear attractive for routing</a:t>
            </a:r>
          </a:p>
          <a:p>
            <a:r>
              <a:rPr lang="en-US" dirty="0"/>
              <a:t>Sybil attack—a node replicates itself and takes several locations</a:t>
            </a:r>
          </a:p>
          <a:p>
            <a:r>
              <a:rPr lang="en-US" dirty="0"/>
              <a:t>Wormhole attack—the attacker tunnels packets to another location and replays them to simulate the two nodes are very close</a:t>
            </a:r>
          </a:p>
          <a:p>
            <a:r>
              <a:rPr lang="en-US" dirty="0"/>
              <a:t>Hello flood attack—the attacker makes nodes believe they are neighbors</a:t>
            </a:r>
          </a:p>
          <a:p>
            <a:pPr marL="0" indent="0">
              <a:buNone/>
            </a:pPr>
            <a:endParaRPr lang="en-US" dirty="0"/>
          </a:p>
        </p:txBody>
      </p:sp>
    </p:spTree>
    <p:extLst>
      <p:ext uri="{BB962C8B-B14F-4D97-AF65-F5344CB8AC3E}">
        <p14:creationId xmlns:p14="http://schemas.microsoft.com/office/powerpoint/2010/main" val="1775926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39CE-6F9B-4B89-A182-45D25D1BED39}"/>
              </a:ext>
            </a:extLst>
          </p:cNvPr>
          <p:cNvSpPr>
            <a:spLocks noGrp="1"/>
          </p:cNvSpPr>
          <p:nvPr>
            <p:ph type="title"/>
          </p:nvPr>
        </p:nvSpPr>
        <p:spPr/>
        <p:txBody>
          <a:bodyPr/>
          <a:lstStyle/>
          <a:p>
            <a:r>
              <a:rPr lang="en-US" dirty="0"/>
              <a:t>WSN threats II</a:t>
            </a:r>
          </a:p>
        </p:txBody>
      </p:sp>
      <p:sp>
        <p:nvSpPr>
          <p:cNvPr id="3" name="Content Placeholder 2">
            <a:extLst>
              <a:ext uri="{FF2B5EF4-FFF2-40B4-BE49-F238E27FC236}">
                <a16:creationId xmlns:a16="http://schemas.microsoft.com/office/drawing/2014/main" id="{63EBEB8F-69C1-4466-8C03-9270F588FFA5}"/>
              </a:ext>
            </a:extLst>
          </p:cNvPr>
          <p:cNvSpPr>
            <a:spLocks noGrp="1"/>
          </p:cNvSpPr>
          <p:nvPr>
            <p:ph idx="1"/>
          </p:nvPr>
        </p:nvSpPr>
        <p:spPr/>
        <p:txBody>
          <a:bodyPr/>
          <a:lstStyle/>
          <a:p>
            <a:pPr marL="0" indent="0">
              <a:buNone/>
            </a:pPr>
            <a:r>
              <a:rPr lang="en-US" b="1" dirty="0"/>
              <a:t>Transport layer</a:t>
            </a:r>
          </a:p>
          <a:p>
            <a:r>
              <a:rPr lang="en-US" dirty="0"/>
              <a:t>Flooding—the attacker makes connection requests over and over to deplete the resources of a node</a:t>
            </a:r>
          </a:p>
          <a:p>
            <a:r>
              <a:rPr lang="en-US" dirty="0"/>
              <a:t>Desynchronization—the attacker repetitively pushes messages which convey sequence numbers to the end points</a:t>
            </a:r>
          </a:p>
        </p:txBody>
      </p:sp>
    </p:spTree>
    <p:extLst>
      <p:ext uri="{BB962C8B-B14F-4D97-AF65-F5344CB8AC3E}">
        <p14:creationId xmlns:p14="http://schemas.microsoft.com/office/powerpoint/2010/main" val="2560956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79D5-52D3-4DEC-B1FB-5AEB7DBE65C4}"/>
              </a:ext>
            </a:extLst>
          </p:cNvPr>
          <p:cNvSpPr>
            <a:spLocks noGrp="1"/>
          </p:cNvSpPr>
          <p:nvPr>
            <p:ph type="title"/>
          </p:nvPr>
        </p:nvSpPr>
        <p:spPr>
          <a:xfrm>
            <a:off x="838200" y="365126"/>
            <a:ext cx="10515600" cy="694290"/>
          </a:xfrm>
        </p:spPr>
        <p:txBody>
          <a:bodyPr>
            <a:normAutofit fontScale="90000"/>
          </a:bodyPr>
          <a:lstStyle/>
          <a:p>
            <a:r>
              <a:rPr lang="en-US" dirty="0"/>
              <a:t>Vehicular networks security [Gad13]</a:t>
            </a:r>
          </a:p>
        </p:txBody>
      </p:sp>
      <p:sp>
        <p:nvSpPr>
          <p:cNvPr id="3" name="Content Placeholder 2">
            <a:extLst>
              <a:ext uri="{FF2B5EF4-FFF2-40B4-BE49-F238E27FC236}">
                <a16:creationId xmlns:a16="http://schemas.microsoft.com/office/drawing/2014/main" id="{10BCF487-902A-43C8-BF27-9633B187C372}"/>
              </a:ext>
            </a:extLst>
          </p:cNvPr>
          <p:cNvSpPr>
            <a:spLocks noGrp="1"/>
          </p:cNvSpPr>
          <p:nvPr>
            <p:ph idx="1"/>
          </p:nvPr>
        </p:nvSpPr>
        <p:spPr>
          <a:xfrm>
            <a:off x="838200" y="1833681"/>
            <a:ext cx="10515600" cy="4351338"/>
          </a:xfrm>
        </p:spPr>
        <p:txBody>
          <a:bodyPr/>
          <a:lstStyle/>
          <a:p>
            <a:r>
              <a:rPr lang="en-US" dirty="0"/>
              <a:t>Vehicular networks are a type of CPS where vehicles must have some interface that enables short range </a:t>
            </a:r>
            <a:r>
              <a:rPr lang="en-US" b="1" dirty="0"/>
              <a:t>wireless ad-hoc networks (VANETs</a:t>
            </a:r>
            <a:r>
              <a:rPr lang="en-US" dirty="0"/>
              <a:t>) and detailed position information (GPS).</a:t>
            </a:r>
          </a:p>
          <a:p>
            <a:r>
              <a:rPr lang="en-US" dirty="0"/>
              <a:t>These networks also require some type of fixed roadside infrastructure</a:t>
            </a:r>
          </a:p>
          <a:p>
            <a:r>
              <a:rPr lang="en-US" dirty="0"/>
              <a:t>Clouds are being proposed as roadside infrastructure [Abi11]</a:t>
            </a:r>
          </a:p>
          <a:p>
            <a:pPr marL="0" indent="0">
              <a:buNone/>
            </a:pPr>
            <a:endParaRPr lang="en-US" dirty="0"/>
          </a:p>
          <a:p>
            <a:endParaRPr lang="en-US" dirty="0"/>
          </a:p>
        </p:txBody>
      </p:sp>
    </p:spTree>
    <p:extLst>
      <p:ext uri="{BB962C8B-B14F-4D97-AF65-F5344CB8AC3E}">
        <p14:creationId xmlns:p14="http://schemas.microsoft.com/office/powerpoint/2010/main" val="3721317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9437" y="1119187"/>
            <a:ext cx="5953125" cy="4619625"/>
          </a:xfrm>
          <a:prstGeom prst="rect">
            <a:avLst/>
          </a:prstGeom>
        </p:spPr>
      </p:pic>
    </p:spTree>
    <p:extLst>
      <p:ext uri="{BB962C8B-B14F-4D97-AF65-F5344CB8AC3E}">
        <p14:creationId xmlns:p14="http://schemas.microsoft.com/office/powerpoint/2010/main" val="32068958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2B253B-978D-4184-A058-4139768C1727}"/>
              </a:ext>
            </a:extLst>
          </p:cNvPr>
          <p:cNvPicPr>
            <a:picLocks noChangeAspect="1"/>
          </p:cNvPicPr>
          <p:nvPr/>
        </p:nvPicPr>
        <p:blipFill>
          <a:blip r:embed="rId2"/>
          <a:stretch>
            <a:fillRect/>
          </a:stretch>
        </p:blipFill>
        <p:spPr>
          <a:xfrm>
            <a:off x="2438400" y="342900"/>
            <a:ext cx="7315200" cy="6172200"/>
          </a:xfrm>
          <a:prstGeom prst="rect">
            <a:avLst/>
          </a:prstGeom>
        </p:spPr>
      </p:pic>
    </p:spTree>
    <p:extLst>
      <p:ext uri="{BB962C8B-B14F-4D97-AF65-F5344CB8AC3E}">
        <p14:creationId xmlns:p14="http://schemas.microsoft.com/office/powerpoint/2010/main" val="3540271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DF39D3-175E-400B-B284-528B8F6CAB6E}"/>
              </a:ext>
            </a:extLst>
          </p:cNvPr>
          <p:cNvPicPr>
            <a:picLocks noChangeAspect="1"/>
          </p:cNvPicPr>
          <p:nvPr/>
        </p:nvPicPr>
        <p:blipFill>
          <a:blip r:embed="rId2"/>
          <a:stretch>
            <a:fillRect/>
          </a:stretch>
        </p:blipFill>
        <p:spPr>
          <a:xfrm>
            <a:off x="994964" y="306143"/>
            <a:ext cx="10348430" cy="6175221"/>
          </a:xfrm>
          <a:prstGeom prst="rect">
            <a:avLst/>
          </a:prstGeom>
        </p:spPr>
      </p:pic>
    </p:spTree>
    <p:extLst>
      <p:ext uri="{BB962C8B-B14F-4D97-AF65-F5344CB8AC3E}">
        <p14:creationId xmlns:p14="http://schemas.microsoft.com/office/powerpoint/2010/main" val="1498290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Date Placeholder 2"/>
          <p:cNvSpPr>
            <a:spLocks noGrp="1"/>
          </p:cNvSpPr>
          <p:nvPr>
            <p:ph type="dt" sz="quarter" idx="10"/>
          </p:nvPr>
        </p:nvSpPr>
        <p:spPr/>
        <p:txBody>
          <a:bodyPr/>
          <a:lstStyle/>
          <a:p>
            <a:pPr eaLnBrk="0" hangingPunct="0">
              <a:defRPr/>
            </a:pPr>
            <a:fld id="{1D698BD0-4C07-4890-A407-460AB2962C5C}" type="datetime1">
              <a:rPr lang="en-US" smtClean="0"/>
              <a:pPr eaLnBrk="0" hangingPunct="0">
                <a:defRPr/>
              </a:pPr>
              <a:t>11/3/2018</a:t>
            </a:fld>
            <a:endParaRPr lang="en-US"/>
          </a:p>
        </p:txBody>
      </p:sp>
      <p:sp>
        <p:nvSpPr>
          <p:cNvPr id="175107" name="Slide Number Placeholder 4"/>
          <p:cNvSpPr>
            <a:spLocks noGrp="1"/>
          </p:cNvSpPr>
          <p:nvPr>
            <p:ph type="sldNum" sz="quarter" idx="12"/>
          </p:nvPr>
        </p:nvSpPr>
        <p:spPr/>
        <p:txBody>
          <a:bodyPr/>
          <a:lstStyle/>
          <a:p>
            <a:pPr eaLnBrk="0" hangingPunct="0">
              <a:defRPr/>
            </a:pPr>
            <a:fld id="{2147121B-0464-47F8-8B3B-D22248D5ED82}" type="slidenum">
              <a:rPr lang="en-US" smtClean="0"/>
              <a:pPr eaLnBrk="0" hangingPunct="0">
                <a:defRPr/>
              </a:pPr>
              <a:t>8</a:t>
            </a:fld>
            <a:endParaRPr lang="en-US"/>
          </a:p>
        </p:txBody>
      </p:sp>
      <p:pic>
        <p:nvPicPr>
          <p:cNvPr id="111619" name="Picture 2051"/>
          <p:cNvPicPr>
            <a:picLocks noChangeAspect="1" noChangeArrowheads="1"/>
          </p:cNvPicPr>
          <p:nvPr/>
        </p:nvPicPr>
        <p:blipFill>
          <a:blip r:embed="rId2" cstate="print"/>
          <a:srcRect/>
          <a:stretch>
            <a:fillRect/>
          </a:stretch>
        </p:blipFill>
        <p:spPr bwMode="auto">
          <a:xfrm>
            <a:off x="2130915" y="2052639"/>
            <a:ext cx="7955682" cy="4303711"/>
          </a:xfrm>
          <a:prstGeom prst="rect">
            <a:avLst/>
          </a:prstGeom>
          <a:noFill/>
          <a:ln w="9525">
            <a:noFill/>
            <a:miter lim="800000"/>
            <a:headEnd/>
            <a:tailEnd/>
          </a:ln>
        </p:spPr>
      </p:pic>
      <p:sp>
        <p:nvSpPr>
          <p:cNvPr id="111620" name="Rectangle 2052"/>
          <p:cNvSpPr>
            <a:spLocks noGrp="1" noChangeArrowheads="1"/>
          </p:cNvSpPr>
          <p:nvPr>
            <p:ph type="title" idx="4294967295"/>
          </p:nvPr>
        </p:nvSpPr>
        <p:spPr/>
        <p:txBody>
          <a:bodyPr/>
          <a:lstStyle/>
          <a:p>
            <a:pPr eaLnBrk="1" hangingPunct="1"/>
            <a:r>
              <a:rPr lang="en-US"/>
              <a:t>Symmetric cryptosystem</a:t>
            </a:r>
          </a:p>
        </p:txBody>
      </p:sp>
    </p:spTree>
    <p:extLst>
      <p:ext uri="{BB962C8B-B14F-4D97-AF65-F5344CB8AC3E}">
        <p14:creationId xmlns:p14="http://schemas.microsoft.com/office/powerpoint/2010/main" val="1412727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6DFA-E4B7-4528-BAD6-0C48A63665E0}"/>
              </a:ext>
            </a:extLst>
          </p:cNvPr>
          <p:cNvSpPr>
            <a:spLocks noGrp="1"/>
          </p:cNvSpPr>
          <p:nvPr>
            <p:ph type="title"/>
          </p:nvPr>
        </p:nvSpPr>
        <p:spPr/>
        <p:txBody>
          <a:bodyPr/>
          <a:lstStyle/>
          <a:p>
            <a:r>
              <a:rPr lang="en-US" dirty="0"/>
              <a:t>Some use cases for vehicular networks</a:t>
            </a:r>
          </a:p>
        </p:txBody>
      </p:sp>
      <p:sp>
        <p:nvSpPr>
          <p:cNvPr id="3" name="Content Placeholder 2">
            <a:extLst>
              <a:ext uri="{FF2B5EF4-FFF2-40B4-BE49-F238E27FC236}">
                <a16:creationId xmlns:a16="http://schemas.microsoft.com/office/drawing/2014/main" id="{8BBFFCFE-C446-4D5B-9ABD-C3A6A4660311}"/>
              </a:ext>
            </a:extLst>
          </p:cNvPr>
          <p:cNvSpPr>
            <a:spLocks noGrp="1"/>
          </p:cNvSpPr>
          <p:nvPr>
            <p:ph idx="1"/>
          </p:nvPr>
        </p:nvSpPr>
        <p:spPr/>
        <p:txBody>
          <a:bodyPr>
            <a:normAutofit fontScale="92500" lnSpcReduction="10000"/>
          </a:bodyPr>
          <a:lstStyle/>
          <a:p>
            <a:r>
              <a:rPr lang="en-US" dirty="0"/>
              <a:t>Platooning-- the linking of two or more trucks in convoy, using connectivity technology and automated driving support systems.</a:t>
            </a:r>
          </a:p>
          <a:p>
            <a:r>
              <a:rPr lang="en-US" dirty="0"/>
              <a:t>Collision reporting/avoidance</a:t>
            </a:r>
          </a:p>
          <a:p>
            <a:r>
              <a:rPr lang="en-US" dirty="0"/>
              <a:t>V2V communication</a:t>
            </a:r>
          </a:p>
          <a:p>
            <a:r>
              <a:rPr lang="en-US" dirty="0"/>
              <a:t>Traffic optimization—vehicles can report on traffic conditions</a:t>
            </a:r>
          </a:p>
          <a:p>
            <a:r>
              <a:rPr lang="en-US" dirty="0"/>
              <a:t>Localization of services—closest fuel station, restaurant, or hotel</a:t>
            </a:r>
          </a:p>
          <a:p>
            <a:r>
              <a:rPr lang="en-US" dirty="0"/>
              <a:t>Safety warning and monitoring</a:t>
            </a:r>
          </a:p>
          <a:p>
            <a:r>
              <a:rPr lang="en-US" dirty="0"/>
              <a:t>Bridge monitoring</a:t>
            </a:r>
          </a:p>
          <a:p>
            <a:r>
              <a:rPr lang="en-US" dirty="0"/>
              <a:t>Highway entries/exits</a:t>
            </a:r>
          </a:p>
          <a:p>
            <a:r>
              <a:rPr lang="en-US" dirty="0"/>
              <a:t>Payment services</a:t>
            </a:r>
          </a:p>
          <a:p>
            <a:endParaRPr lang="en-US" dirty="0"/>
          </a:p>
        </p:txBody>
      </p:sp>
    </p:spTree>
    <p:extLst>
      <p:ext uri="{BB962C8B-B14F-4D97-AF65-F5344CB8AC3E}">
        <p14:creationId xmlns:p14="http://schemas.microsoft.com/office/powerpoint/2010/main" val="918445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4B17-06B4-4488-92F9-B848491B91EB}"/>
              </a:ext>
            </a:extLst>
          </p:cNvPr>
          <p:cNvSpPr>
            <a:spLocks noGrp="1"/>
          </p:cNvSpPr>
          <p:nvPr>
            <p:ph type="title"/>
          </p:nvPr>
        </p:nvSpPr>
        <p:spPr/>
        <p:txBody>
          <a:bodyPr/>
          <a:lstStyle/>
          <a:p>
            <a:r>
              <a:rPr lang="en-US" dirty="0"/>
              <a:t>Threats for vehicular networks [Sho16]</a:t>
            </a:r>
          </a:p>
        </p:txBody>
      </p:sp>
      <p:sp>
        <p:nvSpPr>
          <p:cNvPr id="3" name="Content Placeholder 2">
            <a:extLst>
              <a:ext uri="{FF2B5EF4-FFF2-40B4-BE49-F238E27FC236}">
                <a16:creationId xmlns:a16="http://schemas.microsoft.com/office/drawing/2014/main" id="{69750001-E71F-4076-B097-EB1623B073F2}"/>
              </a:ext>
            </a:extLst>
          </p:cNvPr>
          <p:cNvSpPr>
            <a:spLocks noGrp="1"/>
          </p:cNvSpPr>
          <p:nvPr>
            <p:ph idx="1"/>
          </p:nvPr>
        </p:nvSpPr>
        <p:spPr/>
        <p:txBody>
          <a:bodyPr>
            <a:normAutofit fontScale="77500" lnSpcReduction="20000"/>
          </a:bodyPr>
          <a:lstStyle/>
          <a:p>
            <a:r>
              <a:rPr lang="en-US" dirty="0" err="1"/>
              <a:t>DoS</a:t>
            </a:r>
            <a:r>
              <a:rPr lang="en-US" dirty="0"/>
              <a:t>—a malicious car sends repeatedly messages</a:t>
            </a:r>
          </a:p>
          <a:p>
            <a:r>
              <a:rPr lang="en-US" dirty="0" err="1"/>
              <a:t>DDoS</a:t>
            </a:r>
            <a:r>
              <a:rPr lang="en-US" dirty="0"/>
              <a:t>—multiple vehicles attack one vehicle</a:t>
            </a:r>
          </a:p>
          <a:p>
            <a:r>
              <a:rPr lang="en-US" dirty="0"/>
              <a:t>False information—end wrong traffic information</a:t>
            </a:r>
          </a:p>
          <a:p>
            <a:r>
              <a:rPr lang="en-US" dirty="0"/>
              <a:t>Black hole—data is lost in the black hole</a:t>
            </a:r>
          </a:p>
          <a:p>
            <a:r>
              <a:rPr lang="en-US" dirty="0"/>
              <a:t>Timing—delay emergency messages</a:t>
            </a:r>
          </a:p>
          <a:p>
            <a:r>
              <a:rPr lang="en-US" dirty="0"/>
              <a:t>Man-in-the-middle attack—a malicious car inserts wrong information between communicating vehicles</a:t>
            </a:r>
          </a:p>
          <a:p>
            <a:r>
              <a:rPr lang="en-US" dirty="0"/>
              <a:t>Wormhole—malicious vehicles control the network</a:t>
            </a:r>
          </a:p>
          <a:p>
            <a:r>
              <a:rPr lang="en-US" dirty="0"/>
              <a:t>Sybil—messages seem to come from different vehicles</a:t>
            </a:r>
          </a:p>
          <a:p>
            <a:r>
              <a:rPr lang="en-US" dirty="0"/>
              <a:t>GPS spoofing—a vehicle thinks it is in the wrong place</a:t>
            </a:r>
          </a:p>
          <a:p>
            <a:r>
              <a:rPr lang="en-US" dirty="0"/>
              <a:t>Impersonation—a vehicle takes the identity of another vehicle</a:t>
            </a:r>
          </a:p>
          <a:p>
            <a:r>
              <a:rPr lang="en-US" dirty="0"/>
              <a:t>Illusion—make up of warning messages</a:t>
            </a:r>
          </a:p>
        </p:txBody>
      </p:sp>
    </p:spTree>
    <p:extLst>
      <p:ext uri="{BB962C8B-B14F-4D97-AF65-F5344CB8AC3E}">
        <p14:creationId xmlns:p14="http://schemas.microsoft.com/office/powerpoint/2010/main" val="3396842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7890" y="1620982"/>
            <a:ext cx="5777345" cy="3990109"/>
          </a:xfrm>
          <a:prstGeom prst="rect">
            <a:avLst/>
          </a:prstGeom>
        </p:spPr>
      </p:pic>
    </p:spTree>
    <p:extLst>
      <p:ext uri="{BB962C8B-B14F-4D97-AF65-F5344CB8AC3E}">
        <p14:creationId xmlns:p14="http://schemas.microsoft.com/office/powerpoint/2010/main" val="4158822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1264" y="1778923"/>
            <a:ext cx="5419899" cy="3441469"/>
          </a:xfrm>
          <a:prstGeom prst="rect">
            <a:avLst/>
          </a:prstGeom>
        </p:spPr>
      </p:pic>
    </p:spTree>
    <p:extLst>
      <p:ext uri="{BB962C8B-B14F-4D97-AF65-F5344CB8AC3E}">
        <p14:creationId xmlns:p14="http://schemas.microsoft.com/office/powerpoint/2010/main" val="15732759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34144" y="1903616"/>
            <a:ext cx="5976851" cy="3732414"/>
          </a:xfrm>
          <a:prstGeom prst="rect">
            <a:avLst/>
          </a:prstGeom>
        </p:spPr>
      </p:pic>
    </p:spTree>
    <p:extLst>
      <p:ext uri="{BB962C8B-B14F-4D97-AF65-F5344CB8AC3E}">
        <p14:creationId xmlns:p14="http://schemas.microsoft.com/office/powerpoint/2010/main" val="3234711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4392" y="1753985"/>
            <a:ext cx="7165572" cy="3399906"/>
          </a:xfrm>
          <a:prstGeom prst="rect">
            <a:avLst/>
          </a:prstGeom>
        </p:spPr>
      </p:pic>
    </p:spTree>
    <p:extLst>
      <p:ext uri="{BB962C8B-B14F-4D97-AF65-F5344CB8AC3E}">
        <p14:creationId xmlns:p14="http://schemas.microsoft.com/office/powerpoint/2010/main" val="37573586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2E8B-B73B-43EF-80A2-83198AC26C6B}"/>
              </a:ext>
            </a:extLst>
          </p:cNvPr>
          <p:cNvSpPr>
            <a:spLocks noGrp="1"/>
          </p:cNvSpPr>
          <p:nvPr>
            <p:ph type="title"/>
          </p:nvPr>
        </p:nvSpPr>
        <p:spPr/>
        <p:txBody>
          <a:bodyPr/>
          <a:lstStyle/>
          <a:p>
            <a:r>
              <a:rPr lang="en-US" dirty="0"/>
              <a:t>Threats in vehicular networks</a:t>
            </a:r>
          </a:p>
        </p:txBody>
      </p:sp>
      <p:sp>
        <p:nvSpPr>
          <p:cNvPr id="3" name="Content Placeholder 2">
            <a:extLst>
              <a:ext uri="{FF2B5EF4-FFF2-40B4-BE49-F238E27FC236}">
                <a16:creationId xmlns:a16="http://schemas.microsoft.com/office/drawing/2014/main" id="{7B12CF02-BF44-41D2-AF90-945E5A42A945}"/>
              </a:ext>
            </a:extLst>
          </p:cNvPr>
          <p:cNvSpPr>
            <a:spLocks noGrp="1"/>
          </p:cNvSpPr>
          <p:nvPr>
            <p:ph idx="1"/>
          </p:nvPr>
        </p:nvSpPr>
        <p:spPr>
          <a:xfrm>
            <a:off x="810002" y="1837710"/>
            <a:ext cx="10515600" cy="4351338"/>
          </a:xfrm>
        </p:spPr>
        <p:txBody>
          <a:bodyPr/>
          <a:lstStyle/>
          <a:p>
            <a:r>
              <a:rPr lang="en-US" dirty="0"/>
              <a:t>This paper, [Sho16], shows a list of possible threats with descriptive diagrams. </a:t>
            </a:r>
          </a:p>
          <a:p>
            <a:r>
              <a:rPr lang="en-US" dirty="0"/>
              <a:t>This is not systematic, threats should be related to use cases or architectural levels.</a:t>
            </a:r>
          </a:p>
          <a:p>
            <a:r>
              <a:rPr lang="en-US" dirty="0"/>
              <a:t>The descriptions are given as a few words and diagrams. This is imprecise, misuse patterns would make this work much more useful. </a:t>
            </a:r>
          </a:p>
        </p:txBody>
      </p:sp>
    </p:spTree>
    <p:extLst>
      <p:ext uri="{BB962C8B-B14F-4D97-AF65-F5344CB8AC3E}">
        <p14:creationId xmlns:p14="http://schemas.microsoft.com/office/powerpoint/2010/main" val="13028218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Title 1"/>
          <p:cNvSpPr>
            <a:spLocks noGrp="1"/>
          </p:cNvSpPr>
          <p:nvPr>
            <p:ph type="title"/>
          </p:nvPr>
        </p:nvSpPr>
        <p:spPr/>
        <p:txBody>
          <a:bodyPr/>
          <a:lstStyle/>
          <a:p>
            <a:r>
              <a:rPr lang="en-US" altLang="en-US" dirty="0"/>
              <a:t>Software Defined Networks (SDN)</a:t>
            </a:r>
          </a:p>
        </p:txBody>
      </p:sp>
      <p:sp>
        <p:nvSpPr>
          <p:cNvPr id="730115" name="Content Placeholder 2"/>
          <p:cNvSpPr>
            <a:spLocks noGrp="1"/>
          </p:cNvSpPr>
          <p:nvPr>
            <p:ph idx="1"/>
          </p:nvPr>
        </p:nvSpPr>
        <p:spPr/>
        <p:txBody>
          <a:bodyPr>
            <a:normAutofit/>
          </a:bodyPr>
          <a:lstStyle/>
          <a:p>
            <a:r>
              <a:rPr lang="en-US" altLang="en-US" sz="2000" dirty="0"/>
              <a:t>It is an emerging architecture for networks that separates the control from the data in switches and routers. Under SDN, the control plane is implemented in </a:t>
            </a:r>
            <a:r>
              <a:rPr lang="en-US" altLang="en-US" sz="2000" dirty="0">
                <a:hlinkClick r:id="rId2" tooltip="Software"/>
              </a:rPr>
              <a:t>software</a:t>
            </a:r>
            <a:r>
              <a:rPr lang="en-US" altLang="en-US" sz="2000" dirty="0"/>
              <a:t> in </a:t>
            </a:r>
            <a:r>
              <a:rPr lang="en-US" altLang="en-US" sz="2000" dirty="0">
                <a:hlinkClick r:id="rId3" tooltip="Server (computing)"/>
              </a:rPr>
              <a:t>servers</a:t>
            </a:r>
            <a:r>
              <a:rPr lang="en-US" altLang="en-US" sz="2000" dirty="0"/>
              <a:t> separate from the network equipment and the data plane is implemented in commodity network equipment. </a:t>
            </a:r>
          </a:p>
          <a:p>
            <a:r>
              <a:rPr lang="en-US" altLang="en-US" sz="2000" dirty="0"/>
              <a:t>In </a:t>
            </a:r>
            <a:r>
              <a:rPr lang="en-US" altLang="en-US" sz="2000" dirty="0">
                <a:hlinkClick r:id="rId4" tooltip="Routing"/>
              </a:rPr>
              <a:t>routing</a:t>
            </a:r>
            <a:r>
              <a:rPr lang="en-US" altLang="en-US" sz="2000" dirty="0"/>
              <a:t>, the control plane is the part of the </a:t>
            </a:r>
            <a:r>
              <a:rPr lang="en-US" altLang="en-US" sz="2000" dirty="0">
                <a:hlinkClick r:id="rId5" tooltip="Router (computing)"/>
              </a:rPr>
              <a:t>router</a:t>
            </a:r>
            <a:r>
              <a:rPr lang="en-US" altLang="en-US" sz="2000" dirty="0"/>
              <a:t> architecture that is concerned with drawing the </a:t>
            </a:r>
            <a:r>
              <a:rPr lang="en-US" altLang="en-US" sz="2000" dirty="0">
                <a:hlinkClick r:id="rId6" tooltip="Network map (page does not exist)"/>
              </a:rPr>
              <a:t>network map</a:t>
            </a:r>
            <a:r>
              <a:rPr lang="en-US" altLang="en-US" sz="2000" dirty="0"/>
              <a:t>, or the information in a (possibly augmented) </a:t>
            </a:r>
            <a:r>
              <a:rPr lang="en-US" altLang="en-US" sz="2000" dirty="0">
                <a:hlinkClick r:id="rId7" tooltip="Routing table"/>
              </a:rPr>
              <a:t>routing table</a:t>
            </a:r>
            <a:r>
              <a:rPr lang="en-US" altLang="en-US" sz="2000" dirty="0"/>
              <a:t> that defines what to do with incoming </a:t>
            </a:r>
            <a:r>
              <a:rPr lang="en-US" altLang="en-US" sz="2000" dirty="0">
                <a:hlinkClick r:id="rId8" tooltip="Network packet"/>
              </a:rPr>
              <a:t>packets</a:t>
            </a:r>
            <a:r>
              <a:rPr lang="en-US" altLang="en-US" sz="2000" dirty="0"/>
              <a:t>. </a:t>
            </a:r>
          </a:p>
          <a:p>
            <a:r>
              <a:rPr lang="en-US" altLang="en-US" sz="2000" dirty="0"/>
              <a:t>Control plane functions, such as participating in </a:t>
            </a:r>
            <a:r>
              <a:rPr lang="en-US" altLang="en-US" sz="2000" dirty="0">
                <a:hlinkClick r:id="rId9" tooltip="Routing protocols"/>
              </a:rPr>
              <a:t>routing protocols</a:t>
            </a:r>
            <a:r>
              <a:rPr lang="en-US" altLang="en-US" sz="2000" dirty="0"/>
              <a:t>, run in the architectural control element. In most cases, the routing table contains a list of destination addresses and the outgoing interface(s) associated with them.</a:t>
            </a:r>
          </a:p>
          <a:p>
            <a:r>
              <a:rPr lang="en-US" altLang="en-US" sz="2000" dirty="0"/>
              <a:t>Control plane logic also can define certain packets to be discarded, as well as preferential treatment of certain packets for which a high </a:t>
            </a:r>
            <a:r>
              <a:rPr lang="en-US" altLang="en-US" sz="2000" dirty="0">
                <a:hlinkClick r:id="rId10" tooltip="Quality of service"/>
              </a:rPr>
              <a:t>quality of service</a:t>
            </a:r>
            <a:r>
              <a:rPr lang="en-US" altLang="en-US" sz="2000" dirty="0"/>
              <a:t> is defined by such mechanisms as </a:t>
            </a:r>
            <a:r>
              <a:rPr lang="en-US" altLang="en-US" sz="2000" dirty="0">
                <a:hlinkClick r:id="rId11" tooltip="Differentiated services"/>
              </a:rPr>
              <a:t>differentiated services</a:t>
            </a:r>
            <a:r>
              <a:rPr lang="en-US" altLang="en-US" sz="2000" dirty="0"/>
              <a:t>.</a:t>
            </a:r>
          </a:p>
        </p:txBody>
      </p:sp>
    </p:spTree>
    <p:extLst>
      <p:ext uri="{BB962C8B-B14F-4D97-AF65-F5344CB8AC3E}">
        <p14:creationId xmlns:p14="http://schemas.microsoft.com/office/powerpoint/2010/main" val="1351055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Defined Networks (SDN) II</a:t>
            </a:r>
          </a:p>
        </p:txBody>
      </p:sp>
      <p:sp>
        <p:nvSpPr>
          <p:cNvPr id="3" name="Content Placeholder 2"/>
          <p:cNvSpPr>
            <a:spLocks noGrp="1"/>
          </p:cNvSpPr>
          <p:nvPr>
            <p:ph idx="1"/>
          </p:nvPr>
        </p:nvSpPr>
        <p:spPr/>
        <p:txBody>
          <a:bodyPr>
            <a:normAutofit/>
          </a:bodyPr>
          <a:lstStyle/>
          <a:p>
            <a:r>
              <a:rPr lang="en-US" dirty="0"/>
              <a:t>Network intelligence is (logically) centralized in software-based SDN controllers, which maintain a global view of the network. As a result, the network appears to the applications and policy engines as a single, logical switch. </a:t>
            </a:r>
          </a:p>
          <a:p>
            <a:r>
              <a:rPr lang="en-US" dirty="0"/>
              <a:t>With SDN, enterprises and carriers gain vendor-independent control over the entire network from a single logical point, which greatly simplifies the network design and operation. </a:t>
            </a:r>
          </a:p>
          <a:p>
            <a:r>
              <a:rPr lang="en-US" dirty="0"/>
              <a:t>SDN also greatly simplifies the network devices themselves, since they no longer need to understand and process thousands of protocol standards but merely accept instructions from the SDN controllers</a:t>
            </a:r>
          </a:p>
        </p:txBody>
      </p:sp>
    </p:spTree>
    <p:extLst>
      <p:ext uri="{BB962C8B-B14F-4D97-AF65-F5344CB8AC3E}">
        <p14:creationId xmlns:p14="http://schemas.microsoft.com/office/powerpoint/2010/main" val="7358681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Defined Network (SDN) Architecture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321" y="1369586"/>
            <a:ext cx="8733124" cy="4938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680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Symmetric Encryption Architecture</a:t>
            </a:r>
            <a:br>
              <a:rPr lang="en-US" dirty="0"/>
            </a:br>
            <a:endParaRPr lang="en-US" dirty="0"/>
          </a:p>
        </p:txBody>
      </p:sp>
      <p:sp>
        <p:nvSpPr>
          <p:cNvPr id="4" name="Content Placeholder 3"/>
          <p:cNvSpPr>
            <a:spLocks noGrp="1"/>
          </p:cNvSpPr>
          <p:nvPr>
            <p:ph idx="1"/>
          </p:nvPr>
        </p:nvSpPr>
        <p:spPr/>
        <p:txBody>
          <a:bodyPr/>
          <a:lstStyle/>
          <a:p>
            <a:r>
              <a:rPr lang="en-US" dirty="0"/>
              <a:t>Encryption protects message confidentiality by making a message unreadable to those that do not have access to the key. Symmetric encryption uses the same key for encryption and decryption.</a:t>
            </a:r>
          </a:p>
          <a:p>
            <a:endParaRPr lang="en-US" dirty="0"/>
          </a:p>
        </p:txBody>
      </p:sp>
    </p:spTree>
    <p:extLst>
      <p:ext uri="{BB962C8B-B14F-4D97-AF65-F5344CB8AC3E}">
        <p14:creationId xmlns:p14="http://schemas.microsoft.com/office/powerpoint/2010/main" val="40473099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
            <a:ext cx="8896350" cy="709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12963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SDN security</a:t>
            </a:r>
          </a:p>
        </p:txBody>
      </p:sp>
      <p:sp>
        <p:nvSpPr>
          <p:cNvPr id="3" name="Content Placeholder 2"/>
          <p:cNvSpPr>
            <a:spLocks noGrp="1"/>
          </p:cNvSpPr>
          <p:nvPr>
            <p:ph idx="1"/>
          </p:nvPr>
        </p:nvSpPr>
        <p:spPr/>
        <p:txBody>
          <a:bodyPr>
            <a:normAutofit fontScale="92500" lnSpcReduction="10000"/>
          </a:bodyPr>
          <a:lstStyle/>
          <a:p>
            <a:r>
              <a:rPr lang="en-US" dirty="0"/>
              <a:t>SDN can make it easier to collect network usage information, which could support improved algorithm design used to detect attacks.</a:t>
            </a:r>
          </a:p>
          <a:p>
            <a:r>
              <a:rPr lang="en-US" dirty="0"/>
              <a:t>The new generation of applications will take advantage of better-informed SDN agents to improve policy enforcement and traffic anomaly detection and mitigation. </a:t>
            </a:r>
          </a:p>
          <a:p>
            <a:r>
              <a:rPr lang="en-US" dirty="0"/>
              <a:t>These applications may be able to block malicious intruders before they enter the critical regions of the network.</a:t>
            </a:r>
          </a:p>
          <a:p>
            <a:r>
              <a:rPr lang="en-US" dirty="0"/>
              <a:t>The biggest benefit of SDN-enabled security is that it presents an opportunity for intelligent response on a granular basis by </a:t>
            </a:r>
            <a:r>
              <a:rPr lang="en-US" i="1" dirty="0"/>
              <a:t>selectively</a:t>
            </a:r>
            <a:r>
              <a:rPr lang="en-US" dirty="0"/>
              <a:t> blocking malicious traffic while still allowing normal traffic flows.</a:t>
            </a:r>
          </a:p>
          <a:p>
            <a:r>
              <a:rPr lang="en-US" dirty="0"/>
              <a:t>The next figure [Kre2013] shows some threats.</a:t>
            </a:r>
          </a:p>
        </p:txBody>
      </p:sp>
    </p:spTree>
    <p:extLst>
      <p:ext uri="{BB962C8B-B14F-4D97-AF65-F5344CB8AC3E}">
        <p14:creationId xmlns:p14="http://schemas.microsoft.com/office/powerpoint/2010/main" val="1203723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sdn security">
            <a:extLst>
              <a:ext uri="{FF2B5EF4-FFF2-40B4-BE49-F238E27FC236}">
                <a16:creationId xmlns:a16="http://schemas.microsoft.com/office/drawing/2014/main" id="{5D20D602-EF97-46E6-97D8-A9669BDD0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855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177F3-AF8F-477C-A41C-CF380E155A46}"/>
              </a:ext>
            </a:extLst>
          </p:cNvPr>
          <p:cNvSpPr>
            <a:spLocks noGrp="1"/>
          </p:cNvSpPr>
          <p:nvPr>
            <p:ph type="title"/>
          </p:nvPr>
        </p:nvSpPr>
        <p:spPr/>
        <p:txBody>
          <a:bodyPr/>
          <a:lstStyle/>
          <a:p>
            <a:r>
              <a:rPr lang="en-US" dirty="0"/>
              <a:t>SDN threats [Kre13]</a:t>
            </a:r>
          </a:p>
        </p:txBody>
      </p:sp>
      <p:sp>
        <p:nvSpPr>
          <p:cNvPr id="3" name="Content Placeholder 2">
            <a:extLst>
              <a:ext uri="{FF2B5EF4-FFF2-40B4-BE49-F238E27FC236}">
                <a16:creationId xmlns:a16="http://schemas.microsoft.com/office/drawing/2014/main" id="{60C8815B-F5CF-4E67-83CF-2742C9B8CB30}"/>
              </a:ext>
            </a:extLst>
          </p:cNvPr>
          <p:cNvSpPr>
            <a:spLocks noGrp="1"/>
          </p:cNvSpPr>
          <p:nvPr>
            <p:ph idx="1"/>
          </p:nvPr>
        </p:nvSpPr>
        <p:spPr/>
        <p:txBody>
          <a:bodyPr>
            <a:normAutofit fontScale="92500" lnSpcReduction="10000"/>
          </a:bodyPr>
          <a:lstStyle/>
          <a:p>
            <a:r>
              <a:rPr lang="en-US" dirty="0"/>
              <a:t>Forged or fake traffic flows—can be used to attack switches and controllers</a:t>
            </a:r>
          </a:p>
          <a:p>
            <a:r>
              <a:rPr lang="en-US" dirty="0"/>
              <a:t>Attacks on vulnerabilities on switches—a switch can drop or slow down packets, clone or deviate traffic, or inject forged traffic or requests</a:t>
            </a:r>
          </a:p>
          <a:p>
            <a:r>
              <a:rPr lang="en-US" dirty="0"/>
              <a:t>Attacks on control plane communications—generate </a:t>
            </a:r>
            <a:r>
              <a:rPr lang="en-US" dirty="0" err="1"/>
              <a:t>DoS</a:t>
            </a:r>
            <a:r>
              <a:rPr lang="en-US" dirty="0"/>
              <a:t> attacks or data theft</a:t>
            </a:r>
          </a:p>
          <a:p>
            <a:r>
              <a:rPr lang="en-US" dirty="0"/>
              <a:t>Attacks on vulnerabilities in controllers—can compromise the whole network</a:t>
            </a:r>
          </a:p>
          <a:p>
            <a:r>
              <a:rPr lang="en-US" dirty="0"/>
              <a:t>Lack of mechanisms to ensure trust between the controller and management applications—can lead to </a:t>
            </a:r>
            <a:r>
              <a:rPr lang="en-US" dirty="0" err="1"/>
              <a:t>DoS</a:t>
            </a:r>
            <a:r>
              <a:rPr lang="en-US" dirty="0"/>
              <a:t> attacks </a:t>
            </a:r>
          </a:p>
          <a:p>
            <a:r>
              <a:rPr lang="en-US" dirty="0"/>
              <a:t>Attacks on vulnerabilities in administrative stations—can reprogram network</a:t>
            </a:r>
          </a:p>
        </p:txBody>
      </p:sp>
    </p:spTree>
    <p:extLst>
      <p:ext uri="{BB962C8B-B14F-4D97-AF65-F5344CB8AC3E}">
        <p14:creationId xmlns:p14="http://schemas.microsoft.com/office/powerpoint/2010/main" val="1112536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0621-9DA9-4698-8135-C06D441961B8}"/>
              </a:ext>
            </a:extLst>
          </p:cNvPr>
          <p:cNvSpPr>
            <a:spLocks noGrp="1"/>
          </p:cNvSpPr>
          <p:nvPr>
            <p:ph type="title"/>
          </p:nvPr>
        </p:nvSpPr>
        <p:spPr/>
        <p:txBody>
          <a:bodyPr/>
          <a:lstStyle/>
          <a:p>
            <a:r>
              <a:rPr lang="en-US" dirty="0"/>
              <a:t>Data plane attacks</a:t>
            </a:r>
          </a:p>
        </p:txBody>
      </p:sp>
      <p:sp>
        <p:nvSpPr>
          <p:cNvPr id="3" name="Content Placeholder 2">
            <a:extLst>
              <a:ext uri="{FF2B5EF4-FFF2-40B4-BE49-F238E27FC236}">
                <a16:creationId xmlns:a16="http://schemas.microsoft.com/office/drawing/2014/main" id="{FF7F968F-DAC4-46A6-9999-89CB8F349D49}"/>
              </a:ext>
            </a:extLst>
          </p:cNvPr>
          <p:cNvSpPr>
            <a:spLocks noGrp="1"/>
          </p:cNvSpPr>
          <p:nvPr>
            <p:ph idx="1"/>
          </p:nvPr>
        </p:nvSpPr>
        <p:spPr/>
        <p:txBody>
          <a:bodyPr>
            <a:normAutofit fontScale="92500" lnSpcReduction="10000"/>
          </a:bodyPr>
          <a:lstStyle/>
          <a:p>
            <a:r>
              <a:rPr lang="en-US" dirty="0"/>
              <a:t>Attackers could target the network elements from within the network itself.  An attacker could theoretically gain unauthorized physical or virtual access to the network or compromise a host that is already connected to the SDN and then try to perform attacks to destabilize the network elements.  This could be a type of Denial of Service (</a:t>
            </a:r>
            <a:r>
              <a:rPr lang="en-US" dirty="0" err="1"/>
              <a:t>DoS</a:t>
            </a:r>
            <a:r>
              <a:rPr lang="en-US" dirty="0"/>
              <a:t>) attack or it could be a type of fuzzing attack to try to attack the network elements.</a:t>
            </a:r>
          </a:p>
          <a:p>
            <a:r>
              <a:rPr lang="en-US" dirty="0"/>
              <a:t>There are numerous southbound APIs and protocols used for the controller to communicate with the network elements.  These SDN southbound communications could use OpenFlow (OF), Open </a:t>
            </a:r>
            <a:r>
              <a:rPr lang="en-US" dirty="0" err="1"/>
              <a:t>vSwitch</a:t>
            </a:r>
            <a:r>
              <a:rPr lang="en-US" dirty="0"/>
              <a:t> Database Management Protocol (OVSDB), Path Computation Element Communication Protocol (PCEP), Interface to the Routing System (I2RS), BGP-LS, OpenStack Neutron, and others. </a:t>
            </a:r>
          </a:p>
          <a:p>
            <a:endParaRPr lang="en-US" dirty="0"/>
          </a:p>
        </p:txBody>
      </p:sp>
    </p:spTree>
    <p:extLst>
      <p:ext uri="{BB962C8B-B14F-4D97-AF65-F5344CB8AC3E}">
        <p14:creationId xmlns:p14="http://schemas.microsoft.com/office/powerpoint/2010/main" val="27422012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C326-856B-4A29-AEC5-8EE67321857D}"/>
              </a:ext>
            </a:extLst>
          </p:cNvPr>
          <p:cNvSpPr>
            <a:spLocks noGrp="1"/>
          </p:cNvSpPr>
          <p:nvPr>
            <p:ph type="title"/>
          </p:nvPr>
        </p:nvSpPr>
        <p:spPr/>
        <p:txBody>
          <a:bodyPr/>
          <a:lstStyle/>
          <a:p>
            <a:r>
              <a:rPr lang="en-US" b="1" dirty="0"/>
              <a:t>Attacks at Controller Layer</a:t>
            </a:r>
            <a:br>
              <a:rPr lang="en-US" dirty="0"/>
            </a:br>
            <a:endParaRPr lang="en-US" dirty="0"/>
          </a:p>
        </p:txBody>
      </p:sp>
      <p:sp>
        <p:nvSpPr>
          <p:cNvPr id="3" name="Content Placeholder 2">
            <a:extLst>
              <a:ext uri="{FF2B5EF4-FFF2-40B4-BE49-F238E27FC236}">
                <a16:creationId xmlns:a16="http://schemas.microsoft.com/office/drawing/2014/main" id="{73005ED5-65A7-4A4C-AB22-A182CAB8B7E6}"/>
              </a:ext>
            </a:extLst>
          </p:cNvPr>
          <p:cNvSpPr>
            <a:spLocks noGrp="1"/>
          </p:cNvSpPr>
          <p:nvPr>
            <p:ph idx="1"/>
          </p:nvPr>
        </p:nvSpPr>
        <p:spPr>
          <a:xfrm>
            <a:off x="838200" y="1861878"/>
            <a:ext cx="10515600" cy="4351338"/>
          </a:xfrm>
        </p:spPr>
        <p:txBody>
          <a:bodyPr>
            <a:normAutofit lnSpcReduction="10000"/>
          </a:bodyPr>
          <a:lstStyle/>
          <a:p>
            <a:r>
              <a:rPr lang="en-US" dirty="0"/>
              <a:t>An attacker would try to target the SDN controller for several purposes.  The attacker would want to instantiate new flows by either spoofing northbound API messages or spoofing southbound messages toward the network devices.  If an attacker can successfully spoof flows from the legitimate controller then the attacker would have the ability to allow traffic to flow across the SDN at their will and possibly bypass policies that may be relied on for security.</a:t>
            </a:r>
          </a:p>
          <a:p>
            <a:r>
              <a:rPr lang="en-US" dirty="0"/>
              <a:t>Often times, SDN controllers run on some form of Linux operating system.  If the SDN controller runs on a general purpose operating system, then the vulnerabilities of that OS become vulnerabilities for the controller.</a:t>
            </a:r>
          </a:p>
        </p:txBody>
      </p:sp>
    </p:spTree>
    <p:extLst>
      <p:ext uri="{BB962C8B-B14F-4D97-AF65-F5344CB8AC3E}">
        <p14:creationId xmlns:p14="http://schemas.microsoft.com/office/powerpoint/2010/main" val="33806862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1C8DE-A96B-4892-98F0-6627C0F037C5}"/>
              </a:ext>
            </a:extLst>
          </p:cNvPr>
          <p:cNvSpPr>
            <a:spLocks noGrp="1"/>
          </p:cNvSpPr>
          <p:nvPr>
            <p:ph type="title"/>
          </p:nvPr>
        </p:nvSpPr>
        <p:spPr>
          <a:xfrm>
            <a:off x="838200" y="365125"/>
            <a:ext cx="10515600" cy="831249"/>
          </a:xfrm>
        </p:spPr>
        <p:txBody>
          <a:bodyPr>
            <a:normAutofit fontScale="90000"/>
          </a:bodyPr>
          <a:lstStyle/>
          <a:p>
            <a:br>
              <a:rPr lang="en-US" b="1" dirty="0"/>
            </a:br>
            <a:r>
              <a:rPr lang="en-US" b="1" dirty="0"/>
              <a:t>Attacks at SDN Layer</a:t>
            </a:r>
            <a:br>
              <a:rPr lang="en-US" dirty="0"/>
            </a:br>
            <a:endParaRPr lang="en-US" dirty="0"/>
          </a:p>
        </p:txBody>
      </p:sp>
      <p:sp>
        <p:nvSpPr>
          <p:cNvPr id="3" name="Content Placeholder 2">
            <a:extLst>
              <a:ext uri="{FF2B5EF4-FFF2-40B4-BE49-F238E27FC236}">
                <a16:creationId xmlns:a16="http://schemas.microsoft.com/office/drawing/2014/main" id="{C7655E5D-7C45-4565-81D3-B88B9E6A5E28}"/>
              </a:ext>
            </a:extLst>
          </p:cNvPr>
          <p:cNvSpPr>
            <a:spLocks noGrp="1"/>
          </p:cNvSpPr>
          <p:nvPr>
            <p:ph idx="1"/>
          </p:nvPr>
        </p:nvSpPr>
        <p:spPr/>
        <p:txBody>
          <a:bodyPr>
            <a:normAutofit fontScale="92500" lnSpcReduction="10000"/>
          </a:bodyPr>
          <a:lstStyle/>
          <a:p>
            <a:r>
              <a:rPr lang="en-US" dirty="0"/>
              <a:t>Attacking the security of the northbound protocol would also be a likely vector.  There are many northbound APIs that are used by SDN controllers.  Northbound APIs could use Python, Java, C, REST, XML, JSON, among others.  If the attacker could leverage the vulnerable northbound API, then the attacker would have control over the SDN network through the controller.  If the controller lacked any form of security for the northbound API, then the attacker might be able to create their own SDN policies and thus gain control of the SDN environment.</a:t>
            </a:r>
          </a:p>
          <a:p>
            <a:r>
              <a:rPr lang="en-US" dirty="0"/>
              <a:t>Often times, there is a default password that is used for a REST API which is trivial to determine.  If an SDN deployment didn’t change this default password and the attacker could create packets toward the controller’s management interface, then the attacker could query the configuration of the SDN environment and put in their own configuration.</a:t>
            </a:r>
          </a:p>
          <a:p>
            <a:endParaRPr lang="en-US" dirty="0"/>
          </a:p>
        </p:txBody>
      </p:sp>
    </p:spTree>
    <p:extLst>
      <p:ext uri="{BB962C8B-B14F-4D97-AF65-F5344CB8AC3E}">
        <p14:creationId xmlns:p14="http://schemas.microsoft.com/office/powerpoint/2010/main" val="37183389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Functions Virtualization</a:t>
            </a:r>
          </a:p>
        </p:txBody>
      </p:sp>
      <p:sp>
        <p:nvSpPr>
          <p:cNvPr id="3" name="Content Placeholder 2"/>
          <p:cNvSpPr>
            <a:spLocks noGrp="1"/>
          </p:cNvSpPr>
          <p:nvPr>
            <p:ph idx="1"/>
          </p:nvPr>
        </p:nvSpPr>
        <p:spPr/>
        <p:txBody>
          <a:bodyPr>
            <a:normAutofit fontScale="92500" lnSpcReduction="10000"/>
          </a:bodyPr>
          <a:lstStyle/>
          <a:p>
            <a:r>
              <a:rPr lang="en-US" dirty="0"/>
              <a:t>The provision of network functions using virtualization, </a:t>
            </a:r>
            <a:r>
              <a:rPr lang="en-US" i="1" dirty="0"/>
              <a:t>Network Functions Virtualization (NFV)</a:t>
            </a:r>
            <a:r>
              <a:rPr lang="en-US" dirty="0"/>
              <a:t>, is a network architecture where node functions such as load balancers, firewalls, IDS, and accelerators are built in software and offered as services</a:t>
            </a:r>
          </a:p>
          <a:p>
            <a:r>
              <a:rPr lang="en-US" dirty="0"/>
              <a:t>Each </a:t>
            </a:r>
            <a:r>
              <a:rPr lang="en-US" i="1" dirty="0"/>
              <a:t>Virtualized Network Function (VNF)</a:t>
            </a:r>
            <a:r>
              <a:rPr lang="en-US" dirty="0"/>
              <a:t> may use one or more virtual machines or containers running different software</a:t>
            </a:r>
          </a:p>
          <a:p>
            <a:r>
              <a:rPr lang="en-US" dirty="0"/>
              <a:t>This approach results in reduced complexity in network design, reduced cost, better scalability and faster deployment</a:t>
            </a:r>
          </a:p>
          <a:p>
            <a:r>
              <a:rPr lang="en-US" dirty="0"/>
              <a:t>Note that this is virtualization using the services of the cloud at any level; it is not about virtualizing processors and networks as it is done normally in the cloud itself in its PaaS level. Of course, NFV can be performed using a dedicated cloud using its PaaS functions. </a:t>
            </a:r>
          </a:p>
        </p:txBody>
      </p:sp>
    </p:spTree>
    <p:extLst>
      <p:ext uri="{BB962C8B-B14F-4D97-AF65-F5344CB8AC3E}">
        <p14:creationId xmlns:p14="http://schemas.microsoft.com/office/powerpoint/2010/main" val="14563237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694862" y="1915795"/>
            <a:ext cx="6372938" cy="3546436"/>
          </a:xfrm>
          <a:prstGeom prst="rect">
            <a:avLst/>
          </a:prstGeom>
          <a:noFill/>
          <a:ln>
            <a:noFill/>
          </a:ln>
        </p:spPr>
      </p:pic>
      <p:sp>
        <p:nvSpPr>
          <p:cNvPr id="3" name="Title 2"/>
          <p:cNvSpPr>
            <a:spLocks noGrp="1"/>
          </p:cNvSpPr>
          <p:nvPr>
            <p:ph type="title"/>
          </p:nvPr>
        </p:nvSpPr>
        <p:spPr/>
        <p:txBody>
          <a:bodyPr/>
          <a:lstStyle/>
          <a:p>
            <a:r>
              <a:rPr lang="en-US" dirty="0"/>
              <a:t>Going from hardware to software</a:t>
            </a:r>
          </a:p>
        </p:txBody>
      </p:sp>
    </p:spTree>
    <p:extLst>
      <p:ext uri="{BB962C8B-B14F-4D97-AF65-F5344CB8AC3E}">
        <p14:creationId xmlns:p14="http://schemas.microsoft.com/office/powerpoint/2010/main" val="49619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553B-BEE3-443E-BA4E-99AFA4D4E086}"/>
              </a:ext>
            </a:extLst>
          </p:cNvPr>
          <p:cNvSpPr>
            <a:spLocks noGrp="1"/>
          </p:cNvSpPr>
          <p:nvPr>
            <p:ph type="title"/>
          </p:nvPr>
        </p:nvSpPr>
        <p:spPr/>
        <p:txBody>
          <a:bodyPr/>
          <a:lstStyle/>
          <a:p>
            <a:r>
              <a:rPr lang="en-US" dirty="0"/>
              <a:t>NFV advantages</a:t>
            </a:r>
          </a:p>
        </p:txBody>
      </p:sp>
      <p:sp>
        <p:nvSpPr>
          <p:cNvPr id="3" name="Content Placeholder 2">
            <a:extLst>
              <a:ext uri="{FF2B5EF4-FFF2-40B4-BE49-F238E27FC236}">
                <a16:creationId xmlns:a16="http://schemas.microsoft.com/office/drawing/2014/main" id="{EC964DED-18A8-48B5-86C5-F89CDB11176A}"/>
              </a:ext>
            </a:extLst>
          </p:cNvPr>
          <p:cNvSpPr>
            <a:spLocks noGrp="1"/>
          </p:cNvSpPr>
          <p:nvPr>
            <p:ph idx="1"/>
          </p:nvPr>
        </p:nvSpPr>
        <p:spPr/>
        <p:txBody>
          <a:bodyPr>
            <a:normAutofit fontScale="25000" lnSpcReduction="20000"/>
          </a:bodyPr>
          <a:lstStyle/>
          <a:p>
            <a:pPr lvl="0"/>
            <a:r>
              <a:rPr lang="en-US" sz="7200" b="1" dirty="0"/>
              <a:t>Heterogeneity</a:t>
            </a:r>
            <a:r>
              <a:rPr lang="en-US" sz="7200" dirty="0"/>
              <a:t>—by implementing standardized functions a good part of this heterogeneity disappears, all the functions are handled uniformly.</a:t>
            </a:r>
          </a:p>
          <a:p>
            <a:endParaRPr lang="en-US" sz="7200" dirty="0"/>
          </a:p>
          <a:p>
            <a:pPr lvl="0"/>
            <a:r>
              <a:rPr lang="en-US" sz="7200" b="1" dirty="0"/>
              <a:t>Lifecycle</a:t>
            </a:r>
            <a:r>
              <a:rPr lang="en-US" sz="7200" dirty="0"/>
              <a:t>—software-implemented functions are not affected by hardware technological changes</a:t>
            </a:r>
          </a:p>
          <a:p>
            <a:pPr marL="0" indent="0">
              <a:buNone/>
            </a:pPr>
            <a:r>
              <a:rPr lang="en-US" sz="7200" dirty="0"/>
              <a:t> </a:t>
            </a:r>
          </a:p>
          <a:p>
            <a:pPr lvl="0"/>
            <a:r>
              <a:rPr lang="en-US" sz="7200" b="1" dirty="0"/>
              <a:t>Security</a:t>
            </a:r>
            <a:r>
              <a:rPr lang="en-US" sz="7200" dirty="0"/>
              <a:t>—a unified system can be protected in a systematic way using institution policies that are applied to all devices. It is possible to have different degrees of security, tailored to different types of users or applications. The reduced complexity also contributes to security.</a:t>
            </a:r>
          </a:p>
          <a:p>
            <a:pPr marL="0" indent="0">
              <a:buNone/>
            </a:pPr>
            <a:r>
              <a:rPr lang="en-US" sz="7200" dirty="0"/>
              <a:t> </a:t>
            </a:r>
          </a:p>
          <a:p>
            <a:pPr lvl="0"/>
            <a:r>
              <a:rPr lang="en-US" sz="7200" b="1" dirty="0"/>
              <a:t>Reliability/availability</a:t>
            </a:r>
            <a:r>
              <a:rPr lang="en-US" sz="7200" dirty="0"/>
              <a:t>—error propagation is easier to contain, a hardware failure can be solved by restating a VM in another hardware. </a:t>
            </a:r>
          </a:p>
          <a:p>
            <a:pPr marL="0" indent="0">
              <a:buNone/>
            </a:pPr>
            <a:r>
              <a:rPr lang="en-US" sz="7200" dirty="0"/>
              <a:t> </a:t>
            </a:r>
          </a:p>
          <a:p>
            <a:pPr lvl="0"/>
            <a:r>
              <a:rPr lang="en-US" sz="7200" b="1" dirty="0"/>
              <a:t>Scalability (elasticity)—</a:t>
            </a:r>
            <a:r>
              <a:rPr lang="en-US" sz="7200" dirty="0"/>
              <a:t>increasing the number of units just requires making more software copies and can be dynamic. </a:t>
            </a:r>
          </a:p>
          <a:p>
            <a:pPr marL="0" indent="0">
              <a:buNone/>
            </a:pPr>
            <a:r>
              <a:rPr lang="en-US" sz="7200" dirty="0"/>
              <a:t> </a:t>
            </a:r>
          </a:p>
          <a:p>
            <a:pPr lvl="0"/>
            <a:r>
              <a:rPr lang="en-US" sz="7200" b="1" dirty="0"/>
              <a:t>Extensibility</a:t>
            </a:r>
            <a:r>
              <a:rPr lang="en-US" sz="7200" dirty="0"/>
              <a:t>—adding new functions requires new software that might not even have any hardware counterpart. New functions are pluggable units.</a:t>
            </a:r>
          </a:p>
          <a:p>
            <a:pPr marL="0" indent="0">
              <a:buNone/>
            </a:pPr>
            <a:r>
              <a:rPr lang="en-US" sz="7200" dirty="0"/>
              <a:t> </a:t>
            </a:r>
          </a:p>
          <a:p>
            <a:endParaRPr lang="en-US" dirty="0"/>
          </a:p>
        </p:txBody>
      </p:sp>
    </p:spTree>
    <p:extLst>
      <p:ext uri="{BB962C8B-B14F-4D97-AF65-F5344CB8AC3E}">
        <p14:creationId xmlns:p14="http://schemas.microsoft.com/office/powerpoint/2010/main" val="397899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7766</TotalTime>
  <Words>4905</Words>
  <Application>Microsoft Office PowerPoint</Application>
  <PresentationFormat>Widescreen</PresentationFormat>
  <Paragraphs>447</Paragraphs>
  <Slides>110</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110</vt:i4>
      </vt:variant>
    </vt:vector>
  </HeadingPairs>
  <TitlesOfParts>
    <vt:vector size="120" baseType="lpstr">
      <vt:lpstr>MS PGothic</vt:lpstr>
      <vt:lpstr>Arial</vt:lpstr>
      <vt:lpstr>Arial Black</vt:lpstr>
      <vt:lpstr>Calibri</vt:lpstr>
      <vt:lpstr>Calibri Light</vt:lpstr>
      <vt:lpstr>Symbol</vt:lpstr>
      <vt:lpstr>Times New Roman</vt:lpstr>
      <vt:lpstr>Office Theme</vt:lpstr>
      <vt:lpstr>Visio.Drawing.11</vt:lpstr>
      <vt:lpstr>Bitmap Image</vt:lpstr>
      <vt:lpstr>Chapter 10. Networks</vt:lpstr>
      <vt:lpstr>PowerPoint Presentation</vt:lpstr>
      <vt:lpstr>Network security functions</vt:lpstr>
      <vt:lpstr>Use of encryption in the architecture</vt:lpstr>
      <vt:lpstr>Cryptography value</vt:lpstr>
      <vt:lpstr>Cryptographic architectures</vt:lpstr>
      <vt:lpstr>Encryption mechanism</vt:lpstr>
      <vt:lpstr>Symmetric cryptosystem</vt:lpstr>
      <vt:lpstr>Symmetric Encryption Architecture </vt:lpstr>
      <vt:lpstr>PowerPoint Presentation</vt:lpstr>
      <vt:lpstr>UC “Encrypt a message”</vt:lpstr>
      <vt:lpstr>UC “Decrypt a message”</vt:lpstr>
      <vt:lpstr>Public Key systems</vt:lpstr>
      <vt:lpstr>Public key systems</vt:lpstr>
      <vt:lpstr>PKI class diagram</vt:lpstr>
      <vt:lpstr>Use case “Encrypt a message”</vt:lpstr>
      <vt:lpstr>Use case “Decrypt a message”</vt:lpstr>
      <vt:lpstr>PowerPoint Presentation</vt:lpstr>
      <vt:lpstr> A pattern for Digital Signature with Hashing  </vt:lpstr>
      <vt:lpstr>Solution</vt:lpstr>
      <vt:lpstr>Class diagram</vt:lpstr>
      <vt:lpstr>Use case “Sign a message”</vt:lpstr>
      <vt:lpstr>Use case “Verify a signature”</vt:lpstr>
      <vt:lpstr>Known uses</vt:lpstr>
      <vt:lpstr>PowerPoint Presentation</vt:lpstr>
      <vt:lpstr>PowerPoint Presentation</vt:lpstr>
      <vt:lpstr>Secure Sockets Layer/Transport Layer Security</vt:lpstr>
      <vt:lpstr>TLS subprotocols</vt:lpstr>
      <vt:lpstr>Issues</vt:lpstr>
      <vt:lpstr>TLS (SSL) protocol pattern</vt:lpstr>
      <vt:lpstr>UC: Request service</vt:lpstr>
      <vt:lpstr>A TLS attack: heartbleed</vt:lpstr>
      <vt:lpstr>Acknowledgement pattern</vt:lpstr>
      <vt:lpstr>Acknowledgement description</vt:lpstr>
      <vt:lpstr>A TLS misuse pattern: “Heartbleed”</vt:lpstr>
      <vt:lpstr>Class diagram for Heartbeat connection in OpenSSL</vt:lpstr>
      <vt:lpstr>TLS heartbleed attack</vt:lpstr>
      <vt:lpstr>Use case: Heartbleed attack</vt:lpstr>
      <vt:lpstr>Consequences</vt:lpstr>
      <vt:lpstr>PowerPoint Presentation</vt:lpstr>
      <vt:lpstr>PowerPoint Presentation</vt:lpstr>
      <vt:lpstr>A VPN provides: </vt:lpstr>
      <vt:lpstr> Pattern diagram for VPNs   </vt:lpstr>
      <vt:lpstr> Abstract Virtual Private Network (VPN) [Kum10]  </vt:lpstr>
      <vt:lpstr>Class diagram for the VPN security pattern</vt:lpstr>
      <vt:lpstr>Blocking VPNs</vt:lpstr>
      <vt:lpstr> Intrusion Detection Systems (IDSs) </vt:lpstr>
      <vt:lpstr>Types of IDS</vt:lpstr>
      <vt:lpstr> Class diagram for the Abstract IDS security pattern </vt:lpstr>
      <vt:lpstr>Sequence diagram for detecting an intrusion with Abstract IDS</vt:lpstr>
      <vt:lpstr>Class Diagram for Pattern for Signature-based 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Wireless Sensor Networks (WSNs)</vt:lpstr>
      <vt:lpstr>PowerPoint Presentation</vt:lpstr>
      <vt:lpstr>PowerPoint Presentation</vt:lpstr>
      <vt:lpstr>A sensor network</vt:lpstr>
      <vt:lpstr>PowerPoint Presentation</vt:lpstr>
      <vt:lpstr>Advantages</vt:lpstr>
      <vt:lpstr>PowerPoint Presentation</vt:lpstr>
      <vt:lpstr>PowerPoint Presentation</vt:lpstr>
      <vt:lpstr>Trust in secure systems</vt:lpstr>
      <vt:lpstr>Trusted Computing Base(TCB)  </vt:lpstr>
      <vt:lpstr>Use of kernels</vt:lpstr>
      <vt:lpstr>PowerPoint Presentation</vt:lpstr>
      <vt:lpstr>Use cases of WSNs</vt:lpstr>
      <vt:lpstr>Threats in WSNs [Den14]</vt:lpstr>
      <vt:lpstr>WSN threats II</vt:lpstr>
      <vt:lpstr>Vehicular networks security [Gad13]</vt:lpstr>
      <vt:lpstr>PowerPoint Presentation</vt:lpstr>
      <vt:lpstr>PowerPoint Presentation</vt:lpstr>
      <vt:lpstr>PowerPoint Presentation</vt:lpstr>
      <vt:lpstr>Some use cases for vehicular networks</vt:lpstr>
      <vt:lpstr>Threats for vehicular networks [Sho16]</vt:lpstr>
      <vt:lpstr>PowerPoint Presentation</vt:lpstr>
      <vt:lpstr>PowerPoint Presentation</vt:lpstr>
      <vt:lpstr>PowerPoint Presentation</vt:lpstr>
      <vt:lpstr>PowerPoint Presentation</vt:lpstr>
      <vt:lpstr>Threats in vehicular networks</vt:lpstr>
      <vt:lpstr>Software Defined Networks (SDN)</vt:lpstr>
      <vt:lpstr>Software Defined Networks (SDN) II</vt:lpstr>
      <vt:lpstr>Software Defined Network (SDN) Architecture</vt:lpstr>
      <vt:lpstr>PowerPoint Presentation</vt:lpstr>
      <vt:lpstr>SDN security</vt:lpstr>
      <vt:lpstr>PowerPoint Presentation</vt:lpstr>
      <vt:lpstr>SDN threats [Kre13]</vt:lpstr>
      <vt:lpstr>Data plane attacks</vt:lpstr>
      <vt:lpstr>Attacks at Controller Layer </vt:lpstr>
      <vt:lpstr> Attacks at SDN Layer </vt:lpstr>
      <vt:lpstr>Network Functions Virtualization</vt:lpstr>
      <vt:lpstr>Going from hardware to software</vt:lpstr>
      <vt:lpstr>NFV advantages</vt:lpstr>
      <vt:lpstr>NFV advantages II</vt:lpstr>
      <vt:lpstr>NFV liabilities</vt:lpstr>
      <vt:lpstr>NFV Reference architecture (ETSI)</vt:lpstr>
      <vt:lpstr>NFV class diagram</vt:lpstr>
      <vt:lpstr>PowerPoint Presentation</vt:lpstr>
      <vt:lpstr>NFVI Reference Architecture </vt:lpstr>
      <vt:lpstr>NFVI</vt:lpstr>
      <vt:lpstr>Hypervisor types</vt:lpstr>
      <vt:lpstr>NFV threats [Alw18]</vt:lpstr>
      <vt:lpstr>References I</vt:lpstr>
      <vt:lpstr>References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 Networks</dc:title>
  <dc:creator>Eduardo Fernandez</dc:creator>
  <cp:lastModifiedBy>Eduardo Fernandez</cp:lastModifiedBy>
  <cp:revision>123</cp:revision>
  <dcterms:created xsi:type="dcterms:W3CDTF">2018-10-03T18:27:41Z</dcterms:created>
  <dcterms:modified xsi:type="dcterms:W3CDTF">2018-11-05T19:02:34Z</dcterms:modified>
</cp:coreProperties>
</file>